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8" r:id="rId2"/>
    <p:sldId id="336" r:id="rId3"/>
    <p:sldId id="391" r:id="rId4"/>
    <p:sldId id="350" r:id="rId5"/>
    <p:sldId id="381" r:id="rId6"/>
    <p:sldId id="382" r:id="rId7"/>
    <p:sldId id="340" r:id="rId8"/>
    <p:sldId id="347" r:id="rId9"/>
    <p:sldId id="383" r:id="rId10"/>
    <p:sldId id="392" r:id="rId11"/>
    <p:sldId id="370" r:id="rId12"/>
    <p:sldId id="384" r:id="rId13"/>
    <p:sldId id="393" r:id="rId14"/>
    <p:sldId id="371" r:id="rId15"/>
    <p:sldId id="385" r:id="rId16"/>
    <p:sldId id="394" r:id="rId17"/>
    <p:sldId id="377" r:id="rId18"/>
    <p:sldId id="386" r:id="rId19"/>
    <p:sldId id="395" r:id="rId20"/>
    <p:sldId id="373" r:id="rId21"/>
    <p:sldId id="390" r:id="rId22"/>
    <p:sldId id="327" r:id="rId23"/>
    <p:sldId id="363" r:id="rId24"/>
    <p:sldId id="378" r:id="rId25"/>
    <p:sldId id="321" r:id="rId26"/>
    <p:sldId id="343" r:id="rId27"/>
    <p:sldId id="379" r:id="rId28"/>
    <p:sldId id="338" r:id="rId29"/>
    <p:sldId id="325" r:id="rId30"/>
    <p:sldId id="380" r:id="rId31"/>
    <p:sldId id="26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275"/>
    <a:srgbClr val="E4EEEE"/>
    <a:srgbClr val="093247"/>
    <a:srgbClr val="5CBEEC"/>
    <a:srgbClr val="376A96"/>
    <a:srgbClr val="578BA5"/>
    <a:srgbClr val="91AFC4"/>
    <a:srgbClr val="5E825C"/>
    <a:srgbClr val="F3F3F3"/>
    <a:srgbClr val="C1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a9badfd6451d524/Documents/Investree_Revis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s\Tabulation%20A%20B%20C%20D%20Investree%20&amp;%20CrossTa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a9badfd6451d524/Documents/Investree_Al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nggara%20Strategics\Monitoring\2021%20Monitoring%20WB\202203%20-%20Monitoring%20Data%20Recap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nggara%20Strategics\Monitoring\2021%20Monitoring%20WB\202203%20-%20Monitoring%20Data%20Recap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_new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e1240763b259961/Documents/Raw%20Data%20Survei%20Investree_20%20Des%202021_N%20275_for%20Tenggara_analysis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a9badfd6451d524/Documents/Investree_Al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a9badfd6451d524/Documents/Investree_Al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a9badfd6451d524/Documents/Investree_Al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a9badfd6451d524/Documents/Investree_Al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a9badfd6451d524/Documents/Investree_Al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\Desktop\Copy%20of%20Investree_Revisi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sz="1200" b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Skala </a:t>
            </a:r>
            <a:r>
              <a:rPr lang="en-ID" sz="1200" b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dampak</a:t>
            </a:r>
            <a:r>
              <a:rPr lang="en-ID" sz="1200" b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200" b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pandemi</a:t>
            </a:r>
            <a:r>
              <a:rPr lang="en-ID" sz="1200" b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200" b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terhadap</a:t>
            </a:r>
            <a:r>
              <a:rPr lang="en-ID" sz="1200" b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200" b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pendapatan</a:t>
            </a:r>
            <a:r>
              <a:rPr lang="en-ID" sz="1200" b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UMKM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'PPT Legend'!$B$2</c:f>
              <c:strCache>
                <c:ptCount val="1"/>
                <c:pt idx="0">
                  <c:v>Menurun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'PPT Legend'!$A$3:$A$6</c:f>
              <c:strCache>
                <c:ptCount val="4"/>
                <c:pt idx="0">
                  <c:v>Mikro</c:v>
                </c:pt>
                <c:pt idx="1">
                  <c:v>Kecil</c:v>
                </c:pt>
                <c:pt idx="2">
                  <c:v>Menengah</c:v>
                </c:pt>
                <c:pt idx="3">
                  <c:v>Total</c:v>
                </c:pt>
              </c:strCache>
            </c:strRef>
          </c:cat>
          <c:val>
            <c:numRef>
              <c:f>'PPT Legend'!$B$3:$B$6</c:f>
              <c:numCache>
                <c:formatCode>0.0%</c:formatCode>
                <c:ptCount val="4"/>
                <c:pt idx="0">
                  <c:v>0.98199999999999998</c:v>
                </c:pt>
                <c:pt idx="1">
                  <c:v>0.97199999999999998</c:v>
                </c:pt>
                <c:pt idx="2">
                  <c:v>1</c:v>
                </c:pt>
                <c:pt idx="3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7F-4BC1-B402-2CBC0C97C0B8}"/>
            </c:ext>
          </c:extLst>
        </c:ser>
        <c:ser>
          <c:idx val="1"/>
          <c:order val="1"/>
          <c:tx>
            <c:strRef>
              <c:f>'PPT Legend'!$C$2</c:f>
              <c:strCache>
                <c:ptCount val="1"/>
                <c:pt idx="0">
                  <c:v>Meningkat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'PPT Legend'!$A$3:$A$6</c:f>
              <c:strCache>
                <c:ptCount val="4"/>
                <c:pt idx="0">
                  <c:v>Mikro</c:v>
                </c:pt>
                <c:pt idx="1">
                  <c:v>Kecil</c:v>
                </c:pt>
                <c:pt idx="2">
                  <c:v>Menengah</c:v>
                </c:pt>
                <c:pt idx="3">
                  <c:v>Total</c:v>
                </c:pt>
              </c:strCache>
            </c:strRef>
          </c:cat>
          <c:val>
            <c:numRef>
              <c:f>'PPT Legend'!$C$3:$C$6</c:f>
              <c:numCache>
                <c:formatCode>0.0%</c:formatCode>
                <c:ptCount val="4"/>
                <c:pt idx="0">
                  <c:v>6.0000000000000001E-3</c:v>
                </c:pt>
                <c:pt idx="1">
                  <c:v>1.7999999999999999E-2</c:v>
                </c:pt>
                <c:pt idx="2">
                  <c:v>0</c:v>
                </c:pt>
                <c:pt idx="3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7F-4BC1-B402-2CBC0C97C0B8}"/>
            </c:ext>
          </c:extLst>
        </c:ser>
        <c:ser>
          <c:idx val="2"/>
          <c:order val="2"/>
          <c:tx>
            <c:strRef>
              <c:f>'PPT Legend'!$D$2</c:f>
              <c:strCache>
                <c:ptCount val="1"/>
                <c:pt idx="0">
                  <c:v>Tetap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'PPT Legend'!$A$3:$A$6</c:f>
              <c:strCache>
                <c:ptCount val="4"/>
                <c:pt idx="0">
                  <c:v>Mikro</c:v>
                </c:pt>
                <c:pt idx="1">
                  <c:v>Kecil</c:v>
                </c:pt>
                <c:pt idx="2">
                  <c:v>Menengah</c:v>
                </c:pt>
                <c:pt idx="3">
                  <c:v>Total</c:v>
                </c:pt>
              </c:strCache>
            </c:strRef>
          </c:cat>
          <c:val>
            <c:numRef>
              <c:f>'PPT Legend'!$D$3:$D$6</c:f>
              <c:numCache>
                <c:formatCode>0.0%</c:formatCode>
                <c:ptCount val="4"/>
                <c:pt idx="0">
                  <c:v>1.2E-2</c:v>
                </c:pt>
                <c:pt idx="1">
                  <c:v>0.01</c:v>
                </c:pt>
                <c:pt idx="2">
                  <c:v>0</c:v>
                </c:pt>
                <c:pt idx="3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7F-4BC1-B402-2CBC0C97C0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100"/>
        <c:axId val="1918230160"/>
        <c:axId val="1918228080"/>
      </c:barChart>
      <c:catAx>
        <c:axId val="191823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228080"/>
        <c:crosses val="autoZero"/>
        <c:auto val="1"/>
        <c:lblAlgn val="ctr"/>
        <c:lblOffset val="100"/>
        <c:noMultiLvlLbl val="0"/>
      </c:catAx>
      <c:valAx>
        <c:axId val="191822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23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Dampak</a:t>
            </a:r>
            <a:r>
              <a:rPr lang="en-US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pandemi</a:t>
            </a:r>
            <a:r>
              <a:rPr lang="en-US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terhadap</a:t>
            </a:r>
            <a:r>
              <a:rPr lang="en-US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pendapatan</a:t>
            </a:r>
            <a:r>
              <a:rPr lang="en-US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di </a:t>
            </a:r>
            <a:r>
              <a:rPr lang="en-US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kalangan</a:t>
            </a:r>
            <a:r>
              <a:rPr lang="en-US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peminjam</a:t>
            </a:r>
            <a:r>
              <a:rPr lang="en-US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mikro</a:t>
            </a:r>
            <a:r>
              <a:rPr lang="en-US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(n=138)*</a:t>
            </a:r>
            <a:endParaRPr lang="id-ID" sz="1000" dirty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layout>
        <c:manualLayout>
          <c:xMode val="edge"/>
          <c:yMode val="edge"/>
          <c:x val="0.11132702157036743"/>
          <c:y val="1.1465201608498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94378531054693"/>
          <c:y val="0.21015724197460928"/>
          <c:w val="0.59653768239978588"/>
          <c:h val="0.64915492794922636"/>
        </c:manualLayout>
      </c:layout>
      <c:pieChart>
        <c:varyColors val="1"/>
        <c:ser>
          <c:idx val="0"/>
          <c:order val="0"/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47-462C-8EE5-8E63B430682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47-462C-8EE5-8E63B4306822}"/>
              </c:ext>
            </c:extLst>
          </c:dPt>
          <c:dPt>
            <c:idx val="2"/>
            <c:bubble3D val="0"/>
            <c:explosion val="1"/>
            <c:spPr>
              <a:solidFill>
                <a:schemeClr val="accent2"/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47-462C-8EE5-8E63B4306822}"/>
              </c:ext>
            </c:extLst>
          </c:dPt>
          <c:dLbls>
            <c:dLbl>
              <c:idx val="0"/>
              <c:layout>
                <c:manualLayout>
                  <c:x val="1.2017343679695622E-2"/>
                  <c:y val="-2.650002215761190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47-462C-8EE5-8E63B4306822}"/>
                </c:ext>
              </c:extLst>
            </c:dLbl>
            <c:dLbl>
              <c:idx val="1"/>
              <c:layout>
                <c:manualLayout>
                  <c:x val="-0.1936191530315696"/>
                  <c:y val="5.32134317516651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47-462C-8EE5-8E63B4306822}"/>
                </c:ext>
              </c:extLst>
            </c:dLbl>
            <c:dLbl>
              <c:idx val="2"/>
              <c:layout>
                <c:manualLayout>
                  <c:x val="0.20341110368206824"/>
                  <c:y val="-8.27642198882870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47-462C-8EE5-8E63B4306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Omzet!$A$37:$A$39</c:f>
              <c:strCache>
                <c:ptCount val="3"/>
                <c:pt idx="0">
                  <c:v>Rising</c:v>
                </c:pt>
                <c:pt idx="1">
                  <c:v>The same</c:v>
                </c:pt>
                <c:pt idx="2">
                  <c:v>Falling</c:v>
                </c:pt>
              </c:strCache>
            </c:strRef>
          </c:cat>
          <c:val>
            <c:numRef>
              <c:f>Omzet!$B$37:$B$39</c:f>
              <c:numCache>
                <c:formatCode>0%</c:formatCode>
                <c:ptCount val="3"/>
                <c:pt idx="0">
                  <c:v>0.01</c:v>
                </c:pt>
                <c:pt idx="1">
                  <c:v>0.38</c:v>
                </c:pt>
                <c:pt idx="2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47-462C-8EE5-8E63B430682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Dampak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akses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pinjaman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Investree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terhadap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pendapatan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di masa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pandemi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di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kalangan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peminjam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mikro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secara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keseluruhan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(n=164)</a:t>
            </a:r>
            <a:endParaRPr lang="id-ID" sz="1000" dirty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layout>
        <c:manualLayout>
          <c:xMode val="edge"/>
          <c:yMode val="edge"/>
          <c:x val="0.13600883360640781"/>
          <c:y val="3.965103344018298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22-4061-B970-4A00057F848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22-4061-B970-4A00057F848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22-4061-B970-4A00057F84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Omzet!$A$44:$A$46</c:f>
              <c:strCache>
                <c:ptCount val="3"/>
                <c:pt idx="0">
                  <c:v>Rising</c:v>
                </c:pt>
                <c:pt idx="1">
                  <c:v>The same</c:v>
                </c:pt>
                <c:pt idx="2">
                  <c:v>Falling</c:v>
                </c:pt>
              </c:strCache>
            </c:strRef>
          </c:cat>
          <c:val>
            <c:numRef>
              <c:f>Omzet!$B$44:$B$46</c:f>
              <c:numCache>
                <c:formatCode>0%</c:formatCode>
                <c:ptCount val="3"/>
                <c:pt idx="0">
                  <c:v>0.40853658536585363</c:v>
                </c:pt>
                <c:pt idx="1">
                  <c:v>0.55487804878048785</c:v>
                </c:pt>
                <c:pt idx="2">
                  <c:v>3.6585365853658534E-2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22-4061-B970-4A00057F848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Dampak</a:t>
            </a:r>
            <a:r>
              <a:rPr lang="en-US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pandemi</a:t>
            </a:r>
            <a:r>
              <a:rPr lang="en-US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terhadap</a:t>
            </a:r>
            <a:r>
              <a:rPr lang="en-US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jumlah</a:t>
            </a:r>
            <a:r>
              <a:rPr lang="en-US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pekerja</a:t>
            </a:r>
            <a:r>
              <a:rPr lang="en-US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pada </a:t>
            </a:r>
            <a:r>
              <a:rPr lang="en-US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peminjam</a:t>
            </a:r>
            <a:r>
              <a:rPr lang="en-US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kecil</a:t>
            </a:r>
            <a:r>
              <a:rPr lang="en-US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(n=66)</a:t>
            </a:r>
            <a:endParaRPr lang="en-ID" sz="1000">
              <a:solidFill>
                <a:schemeClr val="tx1"/>
              </a:solidFill>
              <a:effectLst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01-405C-B732-DABCBE0CBEA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01-405C-B732-DABCBE0CBEAD}"/>
              </c:ext>
            </c:extLst>
          </c:dPt>
          <c:dPt>
            <c:idx val="2"/>
            <c:bubble3D val="0"/>
            <c:explosion val="9"/>
            <c:spPr>
              <a:solidFill>
                <a:schemeClr val="accent2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01-405C-B732-DABCBE0CBEAD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01-405C-B732-DABCBE0CBEAD}"/>
              </c:ext>
            </c:extLst>
          </c:dPt>
          <c:dLbls>
            <c:dLbl>
              <c:idx val="0"/>
              <c:layout>
                <c:manualLayout>
                  <c:x val="-7.3111071014114834E-2"/>
                  <c:y val="0.160654004731578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01-405C-B732-DABCBE0CBEAD}"/>
                </c:ext>
              </c:extLst>
            </c:dLbl>
            <c:dLbl>
              <c:idx val="1"/>
              <c:layout>
                <c:manualLayout>
                  <c:x val="-0.11384491607849728"/>
                  <c:y val="-0.1704649080782726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01-405C-B732-DABCBE0CBEAD}"/>
                </c:ext>
              </c:extLst>
            </c:dLbl>
            <c:dLbl>
              <c:idx val="2"/>
              <c:layout>
                <c:manualLayout>
                  <c:x val="0.16614523406690243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01-405C-B732-DABCBE0CBE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Employee!$F$29:$F$32</c:f>
              <c:strCache>
                <c:ptCount val="4"/>
                <c:pt idx="0">
                  <c:v>Hired new workers</c:v>
                </c:pt>
                <c:pt idx="1">
                  <c:v>Same number of workers</c:v>
                </c:pt>
                <c:pt idx="2">
                  <c:v>Laid off workers</c:v>
                </c:pt>
                <c:pt idx="3">
                  <c:v>One-person business</c:v>
                </c:pt>
              </c:strCache>
            </c:strRef>
          </c:cat>
          <c:val>
            <c:numRef>
              <c:f>Employee!$G$29:$G$32</c:f>
              <c:numCache>
                <c:formatCode>0%</c:formatCode>
                <c:ptCount val="4"/>
                <c:pt idx="0">
                  <c:v>0.13636363636363635</c:v>
                </c:pt>
                <c:pt idx="1">
                  <c:v>0.46969696969696972</c:v>
                </c:pt>
                <c:pt idx="2">
                  <c:v>0.2878787878787879</c:v>
                </c:pt>
                <c:pt idx="3">
                  <c:v>0.10606060606060606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01-405C-B732-DABCBE0CBEA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Dampak</a:t>
            </a:r>
            <a:r>
              <a:rPr lang="en-US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pandemi</a:t>
            </a:r>
            <a:r>
              <a:rPr lang="en-US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terhadap</a:t>
            </a:r>
            <a:r>
              <a:rPr lang="en-US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jumlah</a:t>
            </a:r>
            <a:r>
              <a:rPr lang="en-US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pekerja</a:t>
            </a:r>
            <a:r>
              <a:rPr lang="en-US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pada </a:t>
            </a:r>
            <a:r>
              <a:rPr lang="en-US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peminjam</a:t>
            </a:r>
            <a:r>
              <a:rPr lang="en-US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menengah</a:t>
            </a:r>
            <a:r>
              <a:rPr lang="en-US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(n=36)</a:t>
            </a:r>
            <a:endParaRPr lang="en-ID" sz="1000">
              <a:solidFill>
                <a:schemeClr val="tx1"/>
              </a:solidFill>
              <a:effectLst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E6-4F94-A967-8FE3FCA082C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E6-4F94-A967-8FE3FCA082C4}"/>
              </c:ext>
            </c:extLst>
          </c:dPt>
          <c:dPt>
            <c:idx val="2"/>
            <c:bubble3D val="0"/>
            <c:explosion val="11"/>
            <c:spPr>
              <a:solidFill>
                <a:schemeClr val="accent2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E6-4F94-A967-8FE3FCA082C4}"/>
              </c:ext>
            </c:extLst>
          </c:dPt>
          <c:dLbls>
            <c:dLbl>
              <c:idx val="1"/>
              <c:layout>
                <c:manualLayout>
                  <c:x val="-0.11699855543849802"/>
                  <c:y val="-0.2065319025162614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E6-4F94-A967-8FE3FCA082C4}"/>
                </c:ext>
              </c:extLst>
            </c:dLbl>
            <c:dLbl>
              <c:idx val="2"/>
              <c:layout>
                <c:manualLayout>
                  <c:x val="0.1091578413466625"/>
                  <c:y val="0.1511421534579980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E6-4F94-A967-8FE3FCA082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Employee!$F$36:$F$38</c:f>
              <c:strCache>
                <c:ptCount val="3"/>
                <c:pt idx="0">
                  <c:v>Hired new workers</c:v>
                </c:pt>
                <c:pt idx="1">
                  <c:v>Same number of workers</c:v>
                </c:pt>
                <c:pt idx="2">
                  <c:v>Laid off workers</c:v>
                </c:pt>
              </c:strCache>
            </c:strRef>
          </c:cat>
          <c:val>
            <c:numRef>
              <c:f>Employee!$G$36:$G$38</c:f>
              <c:numCache>
                <c:formatCode>0%</c:formatCode>
                <c:ptCount val="3"/>
                <c:pt idx="0">
                  <c:v>5.5555555555555552E-2</c:v>
                </c:pt>
                <c:pt idx="1">
                  <c:v>0.72222222222222221</c:v>
                </c:pt>
                <c:pt idx="2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E6-4F94-A967-8FE3FCA082C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ID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Dampak</a:t>
            </a:r>
            <a:r>
              <a:rPr lang="en-ID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pinjaman</a:t>
            </a:r>
            <a:r>
              <a:rPr lang="en-ID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Investree</a:t>
            </a:r>
            <a:r>
              <a:rPr lang="en-ID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terhadap</a:t>
            </a:r>
            <a:r>
              <a:rPr lang="en-ID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jumlah</a:t>
            </a:r>
            <a:r>
              <a:rPr lang="en-ID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pekerja</a:t>
            </a:r>
            <a:r>
              <a:rPr lang="en-ID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pada </a:t>
            </a:r>
            <a:r>
              <a:rPr lang="en-ID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peminjam</a:t>
            </a:r>
            <a:r>
              <a:rPr lang="en-ID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kecil</a:t>
            </a:r>
            <a:r>
              <a:rPr lang="en-ID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yang </a:t>
            </a:r>
            <a:r>
              <a:rPr lang="en-ID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memberhentikan</a:t>
            </a:r>
            <a:r>
              <a:rPr lang="en-ID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pekerja</a:t>
            </a:r>
            <a:r>
              <a:rPr lang="en-ID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selama</a:t>
            </a:r>
            <a:r>
              <a:rPr lang="en-ID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pandemi</a:t>
            </a:r>
            <a:r>
              <a:rPr lang="en-ID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(n=19)</a:t>
            </a:r>
            <a:endParaRPr lang="en-ID" sz="1000">
              <a:solidFill>
                <a:schemeClr val="tx1"/>
              </a:solidFill>
              <a:effectLst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c:rich>
      </c:tx>
      <c:layout>
        <c:manualLayout>
          <c:xMode val="edge"/>
          <c:yMode val="edge"/>
          <c:x val="0.11983543209117477"/>
          <c:y val="1.069522632465807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73851857367476"/>
          <c:y val="0.30703297872384983"/>
          <c:w val="0.40522962852650485"/>
          <c:h val="0.54934452603110606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2D-4BA4-BE5D-3D0D23D449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2D-4BA4-BE5D-3D0D23D4492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2D-4BA4-BE5D-3D0D23D44926}"/>
              </c:ext>
            </c:extLst>
          </c:dPt>
          <c:dLbls>
            <c:dLbl>
              <c:idx val="0"/>
              <c:layout>
                <c:manualLayout>
                  <c:x val="-9.816143313486364E-2"/>
                  <c:y val="0.1321045552958253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2D-4BA4-BE5D-3D0D23D44926}"/>
                </c:ext>
              </c:extLst>
            </c:dLbl>
            <c:dLbl>
              <c:idx val="1"/>
              <c:layout>
                <c:manualLayout>
                  <c:x val="5.7067036767320667E-2"/>
                  <c:y val="-0.1723241389915650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2D-4BA4-BE5D-3D0D23D44926}"/>
                </c:ext>
              </c:extLst>
            </c:dLbl>
            <c:dLbl>
              <c:idx val="2"/>
              <c:layout>
                <c:manualLayout>
                  <c:x val="9.19799406598968E-2"/>
                  <c:y val="0.1391278488397164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2D-4BA4-BE5D-3D0D23D449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Employee!$AC$10:$AC$12</c:f>
              <c:strCache>
                <c:ptCount val="3"/>
                <c:pt idx="0">
                  <c:v>Hired new workers</c:v>
                </c:pt>
                <c:pt idx="1">
                  <c:v>Same number of workers</c:v>
                </c:pt>
                <c:pt idx="2">
                  <c:v>Laid off workers</c:v>
                </c:pt>
              </c:strCache>
            </c:strRef>
          </c:cat>
          <c:val>
            <c:numRef>
              <c:f>Employee!$AD$10:$AD$12</c:f>
              <c:numCache>
                <c:formatCode>0%</c:formatCode>
                <c:ptCount val="3"/>
                <c:pt idx="0">
                  <c:v>0.21052631578947367</c:v>
                </c:pt>
                <c:pt idx="1">
                  <c:v>0.63157894736842102</c:v>
                </c:pt>
                <c:pt idx="2">
                  <c:v>0.15789473684210525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2D-4BA4-BE5D-3D0D23D4492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Dampak pinjaman Investree terhadap jumlah pekerja pada peminjam menengah yang memberhentikan pekerja selama pandemi </a:t>
            </a:r>
            <a:r>
              <a:rPr lang="en-ID" sz="1000" b="1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(n=8)</a:t>
            </a:r>
            <a:endParaRPr lang="en-ID" sz="1000">
              <a:solidFill>
                <a:schemeClr val="tx1"/>
              </a:solidFill>
              <a:effectLst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c:rich>
      </c:tx>
      <c:layout>
        <c:manualLayout>
          <c:xMode val="edge"/>
          <c:yMode val="edge"/>
          <c:x val="0.12564574501085721"/>
          <c:y val="5.348796268140632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001527166866841"/>
          <c:y val="0.32912152269399708"/>
          <c:w val="0.4399691385028992"/>
          <c:h val="0.56241093216203031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13-4132-92FE-DB3458282A3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13-4132-92FE-DB3458282A3A}"/>
              </c:ext>
            </c:extLst>
          </c:dPt>
          <c:dLbls>
            <c:dLbl>
              <c:idx val="0"/>
              <c:layout>
                <c:manualLayout>
                  <c:x val="-0.16044828710737097"/>
                  <c:y val="-8.46840798764807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13-4132-92FE-DB3458282A3A}"/>
                </c:ext>
              </c:extLst>
            </c:dLbl>
            <c:dLbl>
              <c:idx val="1"/>
              <c:layout>
                <c:manualLayout>
                  <c:x val="0.16044828710737097"/>
                  <c:y val="6.32888948039180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13-4132-92FE-DB3458282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Employee!$AC$17:$AC$18</c:f>
              <c:strCache>
                <c:ptCount val="2"/>
                <c:pt idx="0">
                  <c:v>Hired new workers</c:v>
                </c:pt>
                <c:pt idx="1">
                  <c:v>Same number of workers</c:v>
                </c:pt>
              </c:strCache>
            </c:strRef>
          </c:cat>
          <c:val>
            <c:numRef>
              <c:f>Employee!$AD$17:$AD$18</c:f>
              <c:numCache>
                <c:formatCode>0%</c:formatCode>
                <c:ptCount val="2"/>
                <c:pt idx="0">
                  <c:v>0.61499999999999999</c:v>
                </c:pt>
                <c:pt idx="1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13-4132-92FE-DB3458282A3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Dampak</a:t>
            </a:r>
            <a:r>
              <a:rPr lang="en-US" sz="1000" b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akses</a:t>
            </a:r>
            <a:r>
              <a:rPr lang="en-US" sz="1000" b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pinjaman</a:t>
            </a:r>
            <a:r>
              <a:rPr lang="en-US" sz="1000" b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Investree </a:t>
            </a:r>
            <a:r>
              <a:rPr lang="en-US" sz="1000" b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terhadap</a:t>
            </a:r>
            <a:r>
              <a:rPr lang="en-US" sz="1000" b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jumlah</a:t>
            </a:r>
            <a:r>
              <a:rPr lang="en-US" sz="1000" b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pekerja</a:t>
            </a:r>
            <a:r>
              <a:rPr lang="en-US" sz="1000" b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pada </a:t>
            </a:r>
            <a:r>
              <a:rPr lang="en-US" sz="1000" b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peminjam</a:t>
            </a:r>
            <a:r>
              <a:rPr lang="en-US" sz="1000" b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kecil</a:t>
            </a:r>
            <a:r>
              <a:rPr lang="en-US" sz="1000" b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secara</a:t>
            </a:r>
            <a:r>
              <a:rPr lang="en-US" sz="1000" b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keseluruhan</a:t>
            </a:r>
            <a:r>
              <a:rPr lang="en-US" sz="1000" b="1" baseline="0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selama</a:t>
            </a:r>
            <a:r>
              <a:rPr lang="en-US" sz="1000" b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pandemi</a:t>
            </a:r>
            <a:r>
              <a:rPr lang="en-US" sz="1000" b="1" dirty="0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(n=66)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FE-465D-9C6C-629DCF806A7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FE-465D-9C6C-629DCF806A70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FE-465D-9C6C-629DCF806A70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AFE-465D-9C6C-629DCF806A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Employee!$AB$29:$AB$32</c:f>
              <c:strCache>
                <c:ptCount val="4"/>
                <c:pt idx="0">
                  <c:v>Hired new workers</c:v>
                </c:pt>
                <c:pt idx="1">
                  <c:v>Same number of workers</c:v>
                </c:pt>
                <c:pt idx="2">
                  <c:v>Laid off workers</c:v>
                </c:pt>
                <c:pt idx="3">
                  <c:v>One-person business</c:v>
                </c:pt>
              </c:strCache>
            </c:strRef>
          </c:cat>
          <c:val>
            <c:numRef>
              <c:f>Employee!$AC$29:$AC$32</c:f>
              <c:numCache>
                <c:formatCode>0%</c:formatCode>
                <c:ptCount val="4"/>
                <c:pt idx="0">
                  <c:v>0.13636363636363635</c:v>
                </c:pt>
                <c:pt idx="1">
                  <c:v>0.71212121212121215</c:v>
                </c:pt>
                <c:pt idx="2">
                  <c:v>4.5454545454545456E-2</c:v>
                </c:pt>
                <c:pt idx="3">
                  <c:v>0.10606060606060606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FE-465D-9C6C-629DCF806A7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Dampak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Akses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pinjaman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Investree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terhadap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jumlah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pekerja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pada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peminjam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menengah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secara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keseluruhan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selama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pandemi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 (n=36)</a:t>
            </a:r>
            <a:endParaRPr lang="en-ID" sz="1000" dirty="0">
              <a:solidFill>
                <a:schemeClr val="tx1"/>
              </a:solidFill>
              <a:effectLst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4E-48E8-9C16-619689CD600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4E-48E8-9C16-619689CD600A}"/>
              </c:ext>
            </c:extLst>
          </c:dPt>
          <c:dLbls>
            <c:dLbl>
              <c:idx val="0"/>
              <c:layout>
                <c:manualLayout>
                  <c:x val="-9.9373880220179817E-2"/>
                  <c:y val="7.49030303030303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4E-48E8-9C16-619689CD600A}"/>
                </c:ext>
              </c:extLst>
            </c:dLbl>
            <c:dLbl>
              <c:idx val="1"/>
              <c:layout>
                <c:manualLayout>
                  <c:x val="0.11495449234439875"/>
                  <c:y val="-8.131717171717182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4E-48E8-9C16-619689CD60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Employee!$AB$36:$AB$37</c:f>
              <c:strCache>
                <c:ptCount val="2"/>
                <c:pt idx="0">
                  <c:v>Hired new workers</c:v>
                </c:pt>
                <c:pt idx="1">
                  <c:v>Same number of workers</c:v>
                </c:pt>
              </c:strCache>
            </c:strRef>
          </c:cat>
          <c:val>
            <c:numRef>
              <c:f>Employee!$AC$36:$AC$37</c:f>
              <c:numCache>
                <c:formatCode>0%</c:formatCode>
                <c:ptCount val="2"/>
                <c:pt idx="0">
                  <c:v>0.3888888888888889</c:v>
                </c:pt>
                <c:pt idx="1">
                  <c:v>0.61111111111111116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4E-48E8-9C16-619689CD600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sz="1200" b="1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Mikro</a:t>
            </a:r>
            <a:endParaRPr lang="en-ID" sz="1200" b="1">
              <a:solidFill>
                <a:schemeClr val="tx1"/>
              </a:solidFill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31-4744-B246-C1E43CF44718}"/>
              </c:ext>
            </c:extLst>
          </c:dPt>
          <c:dPt>
            <c:idx val="1"/>
            <c:bubble3D val="0"/>
            <c:explosion val="8"/>
            <c:spPr>
              <a:solidFill>
                <a:schemeClr val="accent3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31-4744-B246-C1E43CF447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'Finc. Incl'!$K$7:$K$8</c:f>
              <c:strCache>
                <c:ptCount val="2"/>
                <c:pt idx="0">
                  <c:v>Investree</c:v>
                </c:pt>
                <c:pt idx="1">
                  <c:v>Others</c:v>
                </c:pt>
              </c:strCache>
            </c:strRef>
          </c:cat>
          <c:val>
            <c:numRef>
              <c:f>'Finc. Incl'!$L$7:$L$8</c:f>
              <c:numCache>
                <c:formatCode>0%</c:formatCode>
                <c:ptCount val="2"/>
                <c:pt idx="0">
                  <c:v>0.37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31-4744-B246-C1E43CF4471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sz="1200" b="1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Kecil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76-47D4-B66D-74C5784430CD}"/>
              </c:ext>
            </c:extLst>
          </c:dPt>
          <c:dPt>
            <c:idx val="1"/>
            <c:bubble3D val="0"/>
            <c:explosion val="8"/>
            <c:spPr>
              <a:solidFill>
                <a:schemeClr val="accent3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76-47D4-B66D-74C5784430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'Finc. Incl'!$K$10:$K$11</c:f>
              <c:strCache>
                <c:ptCount val="2"/>
                <c:pt idx="0">
                  <c:v>Investree</c:v>
                </c:pt>
                <c:pt idx="1">
                  <c:v>Others</c:v>
                </c:pt>
              </c:strCache>
            </c:strRef>
          </c:cat>
          <c:val>
            <c:numRef>
              <c:f>'Finc. Incl'!$L$10:$L$11</c:f>
              <c:numCache>
                <c:formatCode>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6-47D4-B66D-74C5784430C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33673279398422E-2"/>
          <c:y val="0.19058970718193644"/>
          <c:w val="0.40907716054943932"/>
          <c:h val="0.67629275848715631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D0-4646-BC41-0DC4A02B7A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D0-4646-BC41-0DC4A02B7A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D0-4646-BC41-0DC4A02B7A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D0-4646-BC41-0DC4A02B7A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0D0-4646-BC41-0DC4A02B7A6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0D0-4646-BC41-0DC4A02B7A69}"/>
              </c:ext>
            </c:extLst>
          </c:dPt>
          <c:dLbls>
            <c:dLbl>
              <c:idx val="0"/>
              <c:layout>
                <c:manualLayout>
                  <c:x val="-0.10866153744511919"/>
                  <c:y val="0.140750861375619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891115155228011E-2"/>
                      <c:h val="9.2055485498108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0D0-4646-BC41-0DC4A02B7A69}"/>
                </c:ext>
              </c:extLst>
            </c:dLbl>
            <c:dLbl>
              <c:idx val="1"/>
              <c:layout>
                <c:manualLayout>
                  <c:x val="4.9818555289284493E-2"/>
                  <c:y val="-0.248809762587999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D0-4646-BC41-0DC4A02B7A6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0D0-4646-BC41-0DC4A02B7A6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0D0-4646-BC41-0DC4A02B7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Tabulasi!$A$2:$A$7</c:f>
              <c:strCache>
                <c:ptCount val="6"/>
                <c:pt idx="0">
                  <c:v>Jabodetabek</c:v>
                </c:pt>
                <c:pt idx="1">
                  <c:v>D. I. Yogyakarta</c:v>
                </c:pt>
                <c:pt idx="2">
                  <c:v>Jawa Tengah</c:v>
                </c:pt>
                <c:pt idx="3">
                  <c:v>Jawa Timur</c:v>
                </c:pt>
                <c:pt idx="4">
                  <c:v>Jawa Barat</c:v>
                </c:pt>
                <c:pt idx="5">
                  <c:v>Luar Jawa</c:v>
                </c:pt>
              </c:strCache>
            </c:strRef>
          </c:cat>
          <c:val>
            <c:numRef>
              <c:f>Tabulasi!$B$2:$B$7</c:f>
              <c:numCache>
                <c:formatCode>General</c:formatCode>
                <c:ptCount val="6"/>
                <c:pt idx="0">
                  <c:v>74</c:v>
                </c:pt>
                <c:pt idx="1">
                  <c:v>143</c:v>
                </c:pt>
                <c:pt idx="2">
                  <c:v>32</c:v>
                </c:pt>
                <c:pt idx="3">
                  <c:v>6</c:v>
                </c:pt>
                <c:pt idx="4">
                  <c:v>17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0D0-4646-BC41-0DC4A02B7A6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911433839648763"/>
          <c:y val="0.2357283712801978"/>
          <c:w val="0.28988390181204465"/>
          <c:h val="0.61933731171371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sz="1200" b="1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Menengah</a:t>
            </a:r>
            <a:endParaRPr lang="en-ID" sz="1200" b="1">
              <a:solidFill>
                <a:schemeClr val="tx1"/>
              </a:solidFill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0A-4450-9056-5A8D01A13A31}"/>
              </c:ext>
            </c:extLst>
          </c:dPt>
          <c:dPt>
            <c:idx val="1"/>
            <c:bubble3D val="0"/>
            <c:explosion val="7"/>
            <c:spPr>
              <a:solidFill>
                <a:schemeClr val="accent3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0A-4450-9056-5A8D01A13A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'Finc. Incl'!$K$13:$K$14</c:f>
              <c:strCache>
                <c:ptCount val="2"/>
                <c:pt idx="0">
                  <c:v>Investree</c:v>
                </c:pt>
                <c:pt idx="1">
                  <c:v>Others</c:v>
                </c:pt>
              </c:strCache>
            </c:strRef>
          </c:cat>
          <c:val>
            <c:numRef>
              <c:f>'Finc. Incl'!$L$13:$L$14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0A-4450-9056-5A8D01A13A3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sz="1200" b="1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Mikro</a:t>
            </a:r>
            <a:endParaRPr lang="en-ID" sz="1200" b="1">
              <a:solidFill>
                <a:schemeClr val="tx1"/>
              </a:solidFill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A8-4BC1-85F1-E4DD8826CD7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A8-4BC1-85F1-E4DD8826CD7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A8-4BC1-85F1-E4DD8826CD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A8-4BC1-85F1-E4DD8826CD7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7A8-4BC1-85F1-E4DD8826CD7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7A8-4BC1-85F1-E4DD8826CD76}"/>
              </c:ext>
            </c:extLst>
          </c:dPt>
          <c:dLbls>
            <c:dLbl>
              <c:idx val="4"/>
              <c:layout>
                <c:manualLayout>
                  <c:x val="-2.5212962962962961E-2"/>
                  <c:y val="9.888425925925925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7A8-4BC1-85F1-E4DD8826CD76}"/>
                </c:ext>
              </c:extLst>
            </c:dLbl>
            <c:dLbl>
              <c:idx val="5"/>
              <c:layout>
                <c:manualLayout>
                  <c:x val="1.5072809446818956E-2"/>
                  <c:y val="9.506470689573234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7A8-4BC1-85F1-E4DD8826CD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'Finc. Incl'!$G$34:$G$39</c:f>
              <c:strCache>
                <c:ptCount val="6"/>
                <c:pt idx="0">
                  <c:v>Bank</c:v>
                </c:pt>
                <c:pt idx="1">
                  <c:v>Nonbank financial institution</c:v>
                </c:pt>
                <c:pt idx="2">
                  <c:v>Fintech (P2P Lending)</c:v>
                </c:pt>
                <c:pt idx="3">
                  <c:v>Cooperatives</c:v>
                </c:pt>
                <c:pt idx="4">
                  <c:v>Venture Capital</c:v>
                </c:pt>
                <c:pt idx="5">
                  <c:v>Others</c:v>
                </c:pt>
              </c:strCache>
            </c:strRef>
          </c:cat>
          <c:val>
            <c:numRef>
              <c:f>'Finc. Incl'!$H$34:$H$39</c:f>
              <c:numCache>
                <c:formatCode>0%</c:formatCode>
                <c:ptCount val="6"/>
                <c:pt idx="0">
                  <c:v>0.44230769230769229</c:v>
                </c:pt>
                <c:pt idx="1">
                  <c:v>0.27884615384615385</c:v>
                </c:pt>
                <c:pt idx="2">
                  <c:v>5.7692307692307696E-2</c:v>
                </c:pt>
                <c:pt idx="3">
                  <c:v>0.18269230769230768</c:v>
                </c:pt>
                <c:pt idx="4">
                  <c:v>9.6153846153846159E-3</c:v>
                </c:pt>
                <c:pt idx="5">
                  <c:v>2.8846153846153848E-2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A8-4BC1-85F1-E4DD8826CD7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sz="1200" b="1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Kecil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A9-4829-B9F0-D205FEADCDA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A9-4829-B9F0-D205FEADCDA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A9-4829-B9F0-D205FEADCD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'Finc. Incl'!$G$41:$G$43</c:f>
              <c:strCache>
                <c:ptCount val="3"/>
                <c:pt idx="0">
                  <c:v>Bank</c:v>
                </c:pt>
                <c:pt idx="1">
                  <c:v>Nonbank financial institution</c:v>
                </c:pt>
                <c:pt idx="2">
                  <c:v>Cooperatives</c:v>
                </c:pt>
              </c:strCache>
            </c:strRef>
          </c:cat>
          <c:val>
            <c:numRef>
              <c:f>'Finc. Incl'!$H$41:$H$43</c:f>
              <c:numCache>
                <c:formatCode>0%</c:formatCode>
                <c:ptCount val="3"/>
                <c:pt idx="0">
                  <c:v>0.89743589743589747</c:v>
                </c:pt>
                <c:pt idx="1">
                  <c:v>2.564102564102564E-2</c:v>
                </c:pt>
                <c:pt idx="2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A9-4829-B9F0-D205FEADCDA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sz="1200" b="1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Medium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0B-4992-BCB8-E89955A0BA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0B-4992-BCB8-E89955A0BA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'Finc. Incl'!$G$45:$G$46</c:f>
              <c:strCache>
                <c:ptCount val="2"/>
                <c:pt idx="0">
                  <c:v>Bank</c:v>
                </c:pt>
                <c:pt idx="1">
                  <c:v>Fintech (P2P Lending)</c:v>
                </c:pt>
              </c:strCache>
            </c:strRef>
          </c:cat>
          <c:val>
            <c:numRef>
              <c:f>'Finc. Incl'!$H$45:$H$46</c:f>
              <c:numCache>
                <c:formatCode>0%</c:formatCode>
                <c:ptCount val="2"/>
                <c:pt idx="0">
                  <c:v>0.84615384615384615</c:v>
                </c:pt>
                <c:pt idx="1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0B-4992-BCB8-E89955A0BA4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sz="1200" b="1" err="1">
                <a:solidFill>
                  <a:schemeClr val="tx1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Semua</a:t>
            </a:r>
            <a:endParaRPr lang="en-ID" sz="1200" b="1">
              <a:solidFill>
                <a:schemeClr val="tx1"/>
              </a:solidFill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82-4AD9-ACD7-EFF6B58CF0D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82-4AD9-ACD7-EFF6B58CF0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'Finc. Incl'!$L$9:$L$10</c:f>
              <c:strCache>
                <c:ptCount val="2"/>
                <c:pt idx="0">
                  <c:v>Investree</c:v>
                </c:pt>
                <c:pt idx="1">
                  <c:v>Others</c:v>
                </c:pt>
              </c:strCache>
            </c:strRef>
          </c:cat>
          <c:val>
            <c:numRef>
              <c:f>'Finc. Incl'!$M$9:$M$10</c:f>
              <c:numCache>
                <c:formatCode>0%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82-4AD9-ACD7-EFF6B58CF0D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sz="1100" b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Mikro</a:t>
            </a:r>
            <a:r>
              <a:rPr lang="en-ID" sz="1100" b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(n=151)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05-47BA-8F0F-2F5321CE474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05-47BA-8F0F-2F5321CE47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'Switch Industry'!$Y$17:$Y$18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'Switch Industry'!$Z$17:$Z$18</c:f>
              <c:numCache>
                <c:formatCode>0%</c:formatCode>
                <c:ptCount val="2"/>
                <c:pt idx="0">
                  <c:v>0.2185430463576159</c:v>
                </c:pt>
                <c:pt idx="1">
                  <c:v>0.7814569536423841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05-47BA-8F0F-2F5321CE474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sz="1100" b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Kecil (n=70)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DF-4E22-9B57-7FC8EE82F5B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DF-4E22-9B57-7FC8EE82F5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'Switch Industry'!$Y$21:$Y$22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'Switch Industry'!$Z$21:$Z$22</c:f>
              <c:numCache>
                <c:formatCode>0%</c:formatCode>
                <c:ptCount val="2"/>
                <c:pt idx="0">
                  <c:v>0.2857142857142857</c:v>
                </c:pt>
                <c:pt idx="1">
                  <c:v>0.7142857142857143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DF-4E22-9B57-7FC8EE82F5B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sz="1100" b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Menengah</a:t>
            </a:r>
            <a:r>
              <a:rPr lang="en-ID" sz="1100" b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(n=37)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7F-4744-A109-923612A2E58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7F-4744-A109-923612A2E5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'Switch Industry'!$Y$25:$Y$26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'Switch Industry'!$Z$25:$Z$26</c:f>
              <c:numCache>
                <c:formatCode>0%</c:formatCode>
                <c:ptCount val="2"/>
                <c:pt idx="0">
                  <c:v>0.21621621621621623</c:v>
                </c:pt>
                <c:pt idx="1">
                  <c:v>0.78378378378378377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F-4744-A109-923612A2E5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sz="1100" b="0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Mikro</a:t>
            </a:r>
            <a:r>
              <a:rPr lang="en-ID" sz="1100" b="0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(n=147)</a:t>
            </a:r>
            <a:endParaRPr lang="en-ID" sz="1100" b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9A-4A04-A020-3628B0B6500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9A-4A04-A020-3628B0B650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'Switch Industry'!$F$22:$F$23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'Switch Industry'!$G$22:$G$23</c:f>
              <c:numCache>
                <c:formatCode>0%</c:formatCode>
                <c:ptCount val="2"/>
                <c:pt idx="0">
                  <c:v>0.1360544217687075</c:v>
                </c:pt>
                <c:pt idx="1">
                  <c:v>0.86394557823129248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9A-4A04-A020-3628B0B6500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Kecil (n=73)</a:t>
            </a:r>
            <a:endParaRPr lang="en-ID" sz="1100" b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9E-40ED-B08D-AD6BF1501C8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9E-40ED-B08D-AD6BF1501C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'Switch Industry'!$F$25:$F$26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'Switch Industry'!$G$25:$G$26</c:f>
              <c:numCache>
                <c:formatCode>0%</c:formatCode>
                <c:ptCount val="2"/>
                <c:pt idx="0">
                  <c:v>0.17808219178082191</c:v>
                </c:pt>
                <c:pt idx="1">
                  <c:v>0.82191780821917804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9E-40ED-B08D-AD6BF1501C8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D" sz="1100" b="1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Mikro</a:t>
            </a:r>
            <a:endParaRPr lang="en-ID" sz="11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241402516993067"/>
          <c:y val="0.23424625718593783"/>
          <c:w val="0.62200955649774547"/>
          <c:h val="0.52819786234637156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67-4697-BFFC-95B902BDC2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67-4697-BFFC-95B902BDC268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B67-4697-BFFC-95B902BDC2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Demo!$E$12:$E$13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Demo!$F$12:$F$13</c:f>
              <c:numCache>
                <c:formatCode>0%</c:formatCode>
                <c:ptCount val="2"/>
                <c:pt idx="0">
                  <c:v>1.2269938650306749E-2</c:v>
                </c:pt>
                <c:pt idx="1">
                  <c:v>0.98773006134969321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67-4697-BFFC-95B902BDC26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sz="1100" b="0" i="0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Menengah</a:t>
            </a:r>
            <a:r>
              <a:rPr lang="en-ID" sz="1100" b="0" i="0" baseline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(n=37)</a:t>
            </a:r>
            <a:endParaRPr lang="en-ID" sz="1100" b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9E-42C0-91E4-5145EE114ED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9E-42C0-91E4-5145EE114E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'Switch Industry'!$F$28:$F$29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'Switch Industry'!$G$28:$G$29</c:f>
              <c:numCache>
                <c:formatCode>0%</c:formatCode>
                <c:ptCount val="2"/>
                <c:pt idx="0">
                  <c:v>0.10810810810810811</c:v>
                </c:pt>
                <c:pt idx="1">
                  <c:v>0.89189189189189189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9E-42C0-91E4-5145EE114ED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sz="1100" b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Semua</a:t>
            </a:r>
            <a:r>
              <a:rPr lang="en-ID" sz="1100" b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(n=257)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70-4637-B32B-9F89E2A83D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70-4637-B32B-9F89E2A83D4A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1306A6A8-86FA-4A03-BC46-E10E70AF5AF8}" type="VALUE">
                      <a:rPr lang="en-US" smtClean="0"/>
                      <a:pPr/>
                      <a:t>[VALUE]</a:t>
                    </a:fld>
                    <a:endParaRPr lang="en-ID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E70-4637-B32B-9F89E2A83D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MAR!$J$525:$J$526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MAR!$K$525:$K$526</c:f>
              <c:numCache>
                <c:formatCode>0%</c:formatCode>
                <c:ptCount val="2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70-4637-B32B-9F89E2A83D4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sz="1100" b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Semua</a:t>
            </a:r>
            <a:r>
              <a:rPr lang="en-ID" sz="1100" b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(n=258)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A2-4CA8-8416-0ED2996AE6A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A2-4CA8-8416-0ED2996AE6A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FB709C9-3C90-4400-AA2F-38B3E1B5D015}" type="VALUE">
                      <a:rPr lang="en-US" smtClean="0"/>
                      <a:pPr/>
                      <a:t>[VALUE]</a:t>
                    </a:fld>
                    <a:endParaRPr lang="en-ID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A2-4CA8-8416-0ED2996AE6A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4BAC72A-75F4-4DEC-BAA4-BCF814A23D68}" type="VALUE">
                      <a:rPr lang="en-US" smtClean="0"/>
                      <a:pPr/>
                      <a:t>[VALUE]</a:t>
                    </a:fld>
                    <a:endParaRPr lang="en-ID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CA2-4CA8-8416-0ED2996AE6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MAR!$J$541:$J$542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MAR!$K$541:$K$542</c:f>
              <c:numCache>
                <c:formatCode>0%</c:formatCode>
                <c:ptCount val="2"/>
                <c:pt idx="0">
                  <c:v>0.24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A2-4CA8-8416-0ED2996AE6A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Alasan</a:t>
            </a:r>
            <a:r>
              <a:rPr lang="en-US" sz="1200" b="1" i="0" u="none" strike="noStrike" baseline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b="1" i="0" u="none" strike="noStrike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bergabung</a:t>
            </a:r>
            <a:r>
              <a:rPr lang="en-US" sz="1200" b="1" i="0" u="none" strike="noStrike" baseline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b="1" i="0" u="none" strike="noStrike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dengan</a:t>
            </a:r>
            <a:r>
              <a:rPr lang="en-US" sz="1200" b="1" i="0" u="none" strike="noStrike" baseline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b="1" i="0" u="none" strike="noStrike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Gramindo</a:t>
            </a:r>
            <a:r>
              <a:rPr lang="en-US" sz="1200" b="1" i="0" u="none" strike="noStrike" baseline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(n=157)</a:t>
            </a:r>
            <a:endParaRPr lang="en-ID" sz="12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16-4AE5-82F5-918A5959CB6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16-4AE5-82F5-918A5959CB6C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16-4AE5-82F5-918A5959CB6C}"/>
              </c:ext>
            </c:extLst>
          </c:dPt>
          <c:dLbls>
            <c:dLbl>
              <c:idx val="1"/>
              <c:layout>
                <c:manualLayout>
                  <c:x val="-0.1048166116377723"/>
                  <c:y val="-0.2462228012840171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16-4AE5-82F5-918A5959CB6C}"/>
                </c:ext>
              </c:extLst>
            </c:dLbl>
            <c:dLbl>
              <c:idx val="2"/>
              <c:layout>
                <c:manualLayout>
                  <c:x val="8.0170844491617627E-2"/>
                  <c:y val="0.1766104198460123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16-4AE5-82F5-918A5959CB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Employee!$W$60:$W$62</c:f>
              <c:strCache>
                <c:ptCount val="3"/>
                <c:pt idx="0">
                  <c:v>Required to do business/apply for loan</c:v>
                </c:pt>
                <c:pt idx="1">
                  <c:v>Invited to join</c:v>
                </c:pt>
                <c:pt idx="2">
                  <c:v>By own initiative</c:v>
                </c:pt>
              </c:strCache>
            </c:strRef>
          </c:cat>
          <c:val>
            <c:numRef>
              <c:f>Employee!$X$60:$X$62</c:f>
              <c:numCache>
                <c:formatCode>0%</c:formatCode>
                <c:ptCount val="3"/>
                <c:pt idx="0">
                  <c:v>0.01</c:v>
                </c:pt>
                <c:pt idx="1">
                  <c:v>0.82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16-4AE5-82F5-918A5959CB6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sz="1200" b="1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Keuntungan</a:t>
            </a:r>
            <a:r>
              <a:rPr lang="en-ID" sz="12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yang </a:t>
            </a:r>
            <a:r>
              <a:rPr lang="en-ID" sz="1200" b="1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diperoleh</a:t>
            </a:r>
            <a:r>
              <a:rPr lang="en-ID" sz="12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D" sz="1200" b="1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dari</a:t>
            </a:r>
            <a:r>
              <a:rPr lang="en-ID" sz="12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D" sz="1200" b="1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keanggotaan</a:t>
            </a:r>
            <a:r>
              <a:rPr lang="en-ID" sz="12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D" sz="1200" b="1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Gramindo</a:t>
            </a:r>
            <a:r>
              <a:rPr lang="en-ID" sz="12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(n=157)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'Social Impact'!$H$27:$H$33</c:f>
              <c:strCache>
                <c:ptCount val="7"/>
                <c:pt idx="0">
                  <c:v>Dukungan finansial</c:v>
                </c:pt>
                <c:pt idx="1">
                  <c:v>Dukungan mental dan sosial</c:v>
                </c:pt>
                <c:pt idx="2">
                  <c:v>Kesempatan untuk memberi manfaat bagi komunitas</c:v>
                </c:pt>
                <c:pt idx="3">
                  <c:v>Pengetahuan bisnis</c:v>
                </c:pt>
                <c:pt idx="4">
                  <c:v>Dukungan di masa-masa sulit</c:v>
                </c:pt>
                <c:pt idx="5">
                  <c:v>Rekreasi</c:v>
                </c:pt>
                <c:pt idx="6">
                  <c:v>Lainnya</c:v>
                </c:pt>
              </c:strCache>
            </c:strRef>
          </c:cat>
          <c:val>
            <c:numRef>
              <c:f>'Social Impact'!$I$27:$I$33</c:f>
              <c:numCache>
                <c:formatCode>0%</c:formatCode>
                <c:ptCount val="7"/>
                <c:pt idx="0">
                  <c:v>0.91082802547770703</c:v>
                </c:pt>
                <c:pt idx="1">
                  <c:v>0.78343949044585992</c:v>
                </c:pt>
                <c:pt idx="2">
                  <c:v>0.76433121019108285</c:v>
                </c:pt>
                <c:pt idx="3">
                  <c:v>0.75159235668789814</c:v>
                </c:pt>
                <c:pt idx="4">
                  <c:v>0.74522292993630568</c:v>
                </c:pt>
                <c:pt idx="5">
                  <c:v>0.4713375796178344</c:v>
                </c:pt>
                <c:pt idx="6">
                  <c:v>5.0955414012738856E-2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D-4F42-82B8-CBF04F4B54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355088"/>
        <c:axId val="191354672"/>
      </c:barChart>
      <c:catAx>
        <c:axId val="19135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354672"/>
        <c:crosses val="autoZero"/>
        <c:auto val="1"/>
        <c:lblAlgn val="ctr"/>
        <c:lblOffset val="100"/>
        <c:noMultiLvlLbl val="0"/>
      </c:catAx>
      <c:valAx>
        <c:axId val="19135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35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Modal </a:t>
            </a:r>
            <a:r>
              <a:rPr lang="en-US" sz="1200" b="1" i="0" u="none" strike="noStrike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psikologi</a:t>
            </a:r>
            <a:r>
              <a:rPr lang="en-US" sz="1200" b="1" i="0" u="none" strike="noStrike" baseline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b="1" i="0" u="none" strike="noStrike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peminjam</a:t>
            </a:r>
            <a:r>
              <a:rPr lang="en-US" sz="1200" b="1" i="0" u="none" strike="noStrike" baseline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b="1" i="0" u="none" strike="noStrike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sebelum</a:t>
            </a:r>
            <a:r>
              <a:rPr lang="en-US" sz="1200" b="1" i="0" u="none" strike="noStrike" baseline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dan </a:t>
            </a:r>
            <a:r>
              <a:rPr lang="en-US" sz="1200" b="1" i="0" u="none" strike="noStrike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sesudah</a:t>
            </a:r>
            <a:r>
              <a:rPr lang="en-US" sz="1200" b="1" i="0" u="none" strike="noStrike" baseline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b="1" i="0" u="none" strike="noStrike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menerima</a:t>
            </a:r>
            <a:r>
              <a:rPr lang="en-US" sz="1200" b="1" i="0" u="none" strike="noStrike" baseline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b="1" i="0" u="none" strike="noStrike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pinjaman</a:t>
            </a:r>
            <a:r>
              <a:rPr lang="en-US" sz="1200" b="1" i="0" u="none" strike="noStrike" baseline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b="1" i="0" u="none" strike="noStrike" baseline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Investree</a:t>
            </a:r>
            <a:r>
              <a:rPr lang="en-US" sz="1200" b="1" i="0" u="none" strike="noStrike" baseline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(Skor 1-6)</a:t>
            </a:r>
            <a:endParaRPr lang="en-ID" sz="12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'[Raw Data Survei Investree_20 Des 2021_N 275_for Tenggara_analysis.xlsx]Modal Psikologi (Owner)'!$B$19</c:f>
              <c:strCache>
                <c:ptCount val="1"/>
                <c:pt idx="0">
                  <c:v>Self-efficacy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strRef>
              <c:f>'[Raw Data Survei Investree_20 Des 2021_N 275_for Tenggara_analysis.xlsx]Modal Psikologi (Owner)'!$C$18:$D$18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'[Raw Data Survei Investree_20 Des 2021_N 275_for Tenggara_analysis.xlsx]Modal Psikologi (Owner)'!$C$19:$D$19</c:f>
              <c:numCache>
                <c:formatCode>0.00</c:formatCode>
                <c:ptCount val="2"/>
                <c:pt idx="0">
                  <c:v>4.4457009999999997</c:v>
                </c:pt>
                <c:pt idx="1">
                  <c:v>5.0736610000000004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55-6645-93F0-313639DE2793}"/>
            </c:ext>
          </c:extLst>
        </c:ser>
        <c:ser>
          <c:idx val="1"/>
          <c:order val="1"/>
          <c:tx>
            <c:strRef>
              <c:f>'[Raw Data Survei Investree_20 Des 2021_N 275_for Tenggara_analysis.xlsx]Modal Psikologi (Owner)'!$B$20</c:f>
              <c:strCache>
                <c:ptCount val="1"/>
                <c:pt idx="0">
                  <c:v>Hope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strRef>
              <c:f>'[Raw Data Survei Investree_20 Des 2021_N 275_for Tenggara_analysis.xlsx]Modal Psikologi (Owner)'!$C$18:$D$18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'[Raw Data Survei Investree_20 Des 2021_N 275_for Tenggara_analysis.xlsx]Modal Psikologi (Owner)'!$C$20:$D$20</c:f>
              <c:numCache>
                <c:formatCode>0.00</c:formatCode>
                <c:ptCount val="2"/>
                <c:pt idx="0">
                  <c:v>4.6923069999999996</c:v>
                </c:pt>
                <c:pt idx="1">
                  <c:v>5.2321429999999998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B55-6645-93F0-313639DE2793}"/>
            </c:ext>
          </c:extLst>
        </c:ser>
        <c:ser>
          <c:idx val="2"/>
          <c:order val="2"/>
          <c:tx>
            <c:strRef>
              <c:f>'[Raw Data Survei Investree_20 Des 2021_N 275_for Tenggara_analysis.xlsx]Modal Psikologi (Owner)'!$B$21</c:f>
              <c:strCache>
                <c:ptCount val="1"/>
                <c:pt idx="0">
                  <c:v>Resilience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elete val="1"/>
          </c:dLbls>
          <c:cat>
            <c:strRef>
              <c:f>'[Raw Data Survei Investree_20 Des 2021_N 275_for Tenggara_analysis.xlsx]Modal Psikologi (Owner)'!$C$18:$D$18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'[Raw Data Survei Investree_20 Des 2021_N 275_for Tenggara_analysis.xlsx]Modal Psikologi (Owner)'!$C$21:$D$21</c:f>
              <c:numCache>
                <c:formatCode>0.00</c:formatCode>
                <c:ptCount val="2"/>
                <c:pt idx="0">
                  <c:v>4.58371</c:v>
                </c:pt>
                <c:pt idx="1">
                  <c:v>5.0267860000000004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B55-6645-93F0-313639DE2793}"/>
            </c:ext>
          </c:extLst>
        </c:ser>
        <c:ser>
          <c:idx val="3"/>
          <c:order val="3"/>
          <c:tx>
            <c:strRef>
              <c:f>'[Raw Data Survei Investree_20 Des 2021_N 275_for Tenggara_analysis.xlsx]Modal Psikologi (Owner)'!$B$22</c:f>
              <c:strCache>
                <c:ptCount val="1"/>
                <c:pt idx="0">
                  <c:v>Optimism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elete val="1"/>
          </c:dLbls>
          <c:cat>
            <c:strRef>
              <c:f>'[Raw Data Survei Investree_20 Des 2021_N 275_for Tenggara_analysis.xlsx]Modal Psikologi (Owner)'!$C$18:$D$18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'[Raw Data Survei Investree_20 Des 2021_N 275_for Tenggara_analysis.xlsx]Modal Psikologi (Owner)'!$C$22:$D$22</c:f>
              <c:numCache>
                <c:formatCode>0.00</c:formatCode>
                <c:ptCount val="2"/>
                <c:pt idx="0">
                  <c:v>4.9321270000000004</c:v>
                </c:pt>
                <c:pt idx="1">
                  <c:v>5.2470239999999997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B55-6645-93F0-313639DE2793}"/>
            </c:ext>
          </c:extLst>
        </c:ser>
        <c:ser>
          <c:idx val="4"/>
          <c:order val="4"/>
          <c:tx>
            <c:strRef>
              <c:f>'[Raw Data Survei Investree_20 Des 2021_N 275_for Tenggara_analysis.xlsx]Modal Psikologi (Owner)'!$B$23</c:f>
              <c:strCache>
                <c:ptCount val="1"/>
                <c:pt idx="0">
                  <c:v>Overall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elete val="1"/>
          </c:dLbls>
          <c:cat>
            <c:strRef>
              <c:f>'[Raw Data Survei Investree_20 Des 2021_N 275_for Tenggara_analysis.xlsx]Modal Psikologi (Owner)'!$C$18:$D$18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'[Raw Data Survei Investree_20 Des 2021_N 275_for Tenggara_analysis.xlsx]Modal Psikologi (Owner)'!$C$23:$D$23</c:f>
              <c:numCache>
                <c:formatCode>0.00</c:formatCode>
                <c:ptCount val="2"/>
                <c:pt idx="0">
                  <c:v>4.6602269999999999</c:v>
                </c:pt>
                <c:pt idx="1">
                  <c:v>5.1165010000000004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B55-6645-93F0-313639DE2793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25125903"/>
        <c:axId val="1624489567"/>
      </c:lineChart>
      <c:catAx>
        <c:axId val="1625125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4489567"/>
        <c:crosses val="autoZero"/>
        <c:auto val="1"/>
        <c:lblAlgn val="ctr"/>
        <c:lblOffset val="100"/>
        <c:noMultiLvlLbl val="0"/>
      </c:catAx>
      <c:valAx>
        <c:axId val="1624489567"/>
        <c:scaling>
          <c:orientation val="minMax"/>
          <c:min val="4.4000000000000004"/>
        </c:scaling>
        <c:delete val="1"/>
        <c:axPos val="l"/>
        <c:numFmt formatCode="0.00" sourceLinked="1"/>
        <c:majorTickMark val="none"/>
        <c:minorTickMark val="none"/>
        <c:tickLblPos val="nextTo"/>
        <c:crossAx val="1625125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D" sz="11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Kecil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B1-4372-AB52-E066B61723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B1-4372-AB52-E066B61723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Demo!$E$15:$E$16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Demo!$F$15:$F$16</c:f>
              <c:numCache>
                <c:formatCode>0%</c:formatCode>
                <c:ptCount val="2"/>
                <c:pt idx="0">
                  <c:v>0.81632653061224492</c:v>
                </c:pt>
                <c:pt idx="1">
                  <c:v>0.18367346938775511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B1-4372-AB52-E066B61723E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D" sz="1100" b="1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Menengah</a:t>
            </a:r>
            <a:endParaRPr lang="en-ID" sz="11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001306232069829"/>
          <c:y val="0.23685363135030252"/>
          <c:w val="0.55857852652139417"/>
          <c:h val="0.52298311401764219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BD-465F-B006-CD8B9175D0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BD-465F-B006-CD8B9175D047}"/>
              </c:ext>
            </c:extLst>
          </c:dPt>
          <c:dLbls>
            <c:dLbl>
              <c:idx val="0"/>
              <c:layout>
                <c:manualLayout>
                  <c:x val="-2.2511139595922033E-3"/>
                  <c:y val="-0.302587074775815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BD-465F-B006-CD8B9175D0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BD-465F-B006-CD8B9175D0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Demo!$E$18:$E$19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Demo!$F$18:$F$19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BD-465F-B006-CD8B9175D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D" sz="1100" b="1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Mikro</a:t>
            </a:r>
            <a:endParaRPr lang="en-ID" sz="11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45-4EFC-A49E-2B6AEBEB67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45-4EFC-A49E-2B6AEBEB67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45-4EFC-A49E-2B6AEBEB67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45-4EFC-A49E-2B6AEBEB67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945-4EFC-A49E-2B6AEBEB679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945-4EFC-A49E-2B6AEBEB679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945-4EFC-A49E-2B6AEBEB679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945-4EFC-A49E-2B6AEBEB679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40D515F-F077-4B06-A853-F89ED1E03409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ID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945-4EFC-A49E-2B6AEBEB67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Demo!$F$40:$F$45</c:f>
              <c:strCache>
                <c:ptCount val="6"/>
                <c:pt idx="0">
                  <c:v>Did not graduate from elementary school</c:v>
                </c:pt>
                <c:pt idx="1">
                  <c:v>Elementary school graduate</c:v>
                </c:pt>
                <c:pt idx="2">
                  <c:v>Middle school graduate</c:v>
                </c:pt>
                <c:pt idx="3">
                  <c:v>High school graduate</c:v>
                </c:pt>
                <c:pt idx="4">
                  <c:v>Diploma holder</c:v>
                </c:pt>
                <c:pt idx="5">
                  <c:v>Bachelor's degree holder</c:v>
                </c:pt>
              </c:strCache>
            </c:strRef>
          </c:cat>
          <c:val>
            <c:numRef>
              <c:f>Demo!$G$40:$G$45</c:f>
              <c:numCache>
                <c:formatCode>0%</c:formatCode>
                <c:ptCount val="6"/>
                <c:pt idx="0">
                  <c:v>2.4539877300613498E-2</c:v>
                </c:pt>
                <c:pt idx="1">
                  <c:v>0.12269938650306748</c:v>
                </c:pt>
                <c:pt idx="2">
                  <c:v>0.22699386503067484</c:v>
                </c:pt>
                <c:pt idx="3">
                  <c:v>0.50306748466257667</c:v>
                </c:pt>
                <c:pt idx="4">
                  <c:v>6.7484662576687116E-2</c:v>
                </c:pt>
                <c:pt idx="5">
                  <c:v>5.5214723926380369E-2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945-4EFC-A49E-2B6AEBEB679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D" sz="11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Kecil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36-49D8-BC61-D27D7AA6FF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36-49D8-BC61-D27D7AA6FF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36-49D8-BC61-D27D7AA6FF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36-49D8-BC61-D27D7AA6FF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336-49D8-BC61-D27D7AA6FF9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336-49D8-BC61-D27D7AA6FF9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336-49D8-BC61-D27D7AA6FF9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336-49D8-BC61-D27D7AA6FF9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336-49D8-BC61-D27D7AA6FF9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336-49D8-BC61-D27D7AA6FF9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336-49D8-BC61-D27D7AA6F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Demo!$F$47:$F$53</c:f>
              <c:strCache>
                <c:ptCount val="7"/>
                <c:pt idx="0">
                  <c:v>Did not graduate from elementary school</c:v>
                </c:pt>
                <c:pt idx="1">
                  <c:v>Elementary school graduate</c:v>
                </c:pt>
                <c:pt idx="2">
                  <c:v>Middle school graduate</c:v>
                </c:pt>
                <c:pt idx="3">
                  <c:v>High school graduate</c:v>
                </c:pt>
                <c:pt idx="4">
                  <c:v>Diploma holder</c:v>
                </c:pt>
                <c:pt idx="5">
                  <c:v>Bachelor's degree holder</c:v>
                </c:pt>
                <c:pt idx="6">
                  <c:v>Master's/doctoral degree holder</c:v>
                </c:pt>
              </c:strCache>
            </c:strRef>
          </c:cat>
          <c:val>
            <c:numRef>
              <c:f>Demo!$G$47:$G$53</c:f>
              <c:numCache>
                <c:formatCode>0%</c:formatCode>
                <c:ptCount val="7"/>
                <c:pt idx="0">
                  <c:v>2.0408163265306121E-2</c:v>
                </c:pt>
                <c:pt idx="1">
                  <c:v>4.0816326530612242E-2</c:v>
                </c:pt>
                <c:pt idx="2">
                  <c:v>4.0816326530612242E-2</c:v>
                </c:pt>
                <c:pt idx="3">
                  <c:v>0.20408163265306123</c:v>
                </c:pt>
                <c:pt idx="4">
                  <c:v>6.1224489795918366E-2</c:v>
                </c:pt>
                <c:pt idx="5">
                  <c:v>0.53061224489795922</c:v>
                </c:pt>
                <c:pt idx="6">
                  <c:v>0.10204081632653061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D4-424E-A9E9-7274501634F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D" sz="1100" b="1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Menengah</a:t>
            </a:r>
            <a:endParaRPr lang="en-ID" sz="11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C4-4218-9915-74E49DF828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C4-4218-9915-74E49DF828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C4-4218-9915-74E49DF828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3C4-4218-9915-74E49DF828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3C4-4218-9915-74E49DF828A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3C4-4218-9915-74E49DF828A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3C4-4218-9915-74E49DF828A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C4-4218-9915-74E49DF828A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C4-4218-9915-74E49DF828A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C4-4218-9915-74E49DF828A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C4-4218-9915-74E49DF828A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C4-4218-9915-74E49DF828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Demo!$F$55:$F$61</c:f>
              <c:strCache>
                <c:ptCount val="7"/>
                <c:pt idx="0">
                  <c:v>Did not graduate from elementary school</c:v>
                </c:pt>
                <c:pt idx="1">
                  <c:v>Elementary school graduate</c:v>
                </c:pt>
                <c:pt idx="2">
                  <c:v>Middle school graduate</c:v>
                </c:pt>
                <c:pt idx="3">
                  <c:v>High school graduate</c:v>
                </c:pt>
                <c:pt idx="4">
                  <c:v>Diploma holder</c:v>
                </c:pt>
                <c:pt idx="5">
                  <c:v>Bachelor's degree holder</c:v>
                </c:pt>
                <c:pt idx="6">
                  <c:v>Master's/doctoral degree holder</c:v>
                </c:pt>
              </c:strCache>
            </c:strRef>
          </c:cat>
          <c:val>
            <c:numRef>
              <c:f>Demo!$G$55:$G$61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0.84615384615384615</c:v>
                </c:pt>
                <c:pt idx="6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65-47FF-8FF1-1CBF70F3253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Dampak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akses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pinjaman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Investree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terhadap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pendapatan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di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kalangan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peminjam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mikro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yang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mengalami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penurunan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pendapatan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di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awal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D" sz="1000" b="1" i="0" baseline="0" dirty="0" err="1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pandemi</a:t>
            </a:r>
            <a:r>
              <a:rPr lang="en-ID" sz="1000" b="1" i="0" baseline="0" dirty="0"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(n=85)</a:t>
            </a:r>
            <a:endParaRPr lang="id-ID" sz="1000" dirty="0"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layout>
        <c:manualLayout>
          <c:xMode val="edge"/>
          <c:yMode val="edge"/>
          <c:x val="0.1429516872978364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271998854903677"/>
          <c:y val="0.32222465634905006"/>
          <c:w val="0.50433361499009055"/>
          <c:h val="0.59074163490975595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89-4D5B-A7F6-EB1E2EE5966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89-4D5B-A7F6-EB1E2EE5966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89-4D5B-A7F6-EB1E2EE59665}"/>
              </c:ext>
            </c:extLst>
          </c:dPt>
          <c:dLbls>
            <c:dLbl>
              <c:idx val="0"/>
              <c:layout>
                <c:manualLayout>
                  <c:x val="-0.16848743138784955"/>
                  <c:y val="-3.42328629114038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89-4D5B-A7F6-EB1E2EE59665}"/>
                </c:ext>
              </c:extLst>
            </c:dLbl>
            <c:dLbl>
              <c:idx val="1"/>
              <c:layout>
                <c:manualLayout>
                  <c:x val="0.16561930369729647"/>
                  <c:y val="3.3566125534719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89-4D5B-A7F6-EB1E2EE59665}"/>
                </c:ext>
              </c:extLst>
            </c:dLbl>
            <c:dLbl>
              <c:idx val="2"/>
              <c:layout>
                <c:manualLayout>
                  <c:x val="-3.1840190333450834E-2"/>
                  <c:y val="-2.0708579453706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032608923382487E-2"/>
                      <c:h val="8.997720675295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089-4D5B-A7F6-EB1E2EE596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FFFF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Omzet!$G$36:$G$38</c:f>
              <c:strCache>
                <c:ptCount val="3"/>
                <c:pt idx="0">
                  <c:v>Rising</c:v>
                </c:pt>
                <c:pt idx="1">
                  <c:v>The same</c:v>
                </c:pt>
                <c:pt idx="2">
                  <c:v>Falling</c:v>
                </c:pt>
              </c:strCache>
            </c:strRef>
          </c:cat>
          <c:val>
            <c:numRef>
              <c:f>Omzet!$H$36:$H$38</c:f>
              <c:numCache>
                <c:formatCode>0%</c:formatCode>
                <c:ptCount val="3"/>
                <c:pt idx="0">
                  <c:v>0.58823529411764708</c:v>
                </c:pt>
                <c:pt idx="1">
                  <c:v>0.38823529411764707</c:v>
                </c:pt>
                <c:pt idx="2">
                  <c:v>2.3529411764705882E-2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89-4D5B-A7F6-EB1E2EE5966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D24B1-6A36-4FC6-B993-7CBC2312849E}" type="datetimeFigureOut">
              <a:rPr lang="en-ID" smtClean="0"/>
              <a:t>04/04/2022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E75C4-1D69-4813-AF43-F24B6A8C84D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352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 2020, </a:t>
            </a:r>
            <a:r>
              <a:rPr lang="fi-FI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sekitar</a:t>
            </a:r>
            <a:r>
              <a:rPr lang="fi-FI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30 </a:t>
            </a:r>
            <a:r>
              <a:rPr lang="fi-FI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juta</a:t>
            </a:r>
            <a:r>
              <a:rPr lang="fi-FI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UMKM </a:t>
            </a:r>
            <a:r>
              <a:rPr lang="fi-FI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bangkrut</a:t>
            </a:r>
            <a:r>
              <a:rPr lang="fi-FI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terutama</a:t>
            </a:r>
            <a:r>
              <a:rPr lang="fi-FI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usaha-usaha</a:t>
            </a:r>
            <a:r>
              <a:rPr lang="fi-FI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mikro </a:t>
            </a:r>
            <a:r>
              <a:rPr lang="fi-FI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dan</a:t>
            </a:r>
            <a:r>
              <a:rPr lang="fi-FI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7 </a:t>
            </a:r>
            <a:r>
              <a:rPr lang="fi-FI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juta</a:t>
            </a:r>
            <a:r>
              <a:rPr lang="fi-FI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pekerja</a:t>
            </a:r>
            <a:r>
              <a:rPr lang="fi-FI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UMKM </a:t>
            </a:r>
            <a:r>
              <a:rPr lang="fi-FI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kehilangan</a:t>
            </a:r>
            <a:r>
              <a:rPr lang="fi-FI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i-FI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pekerjaan</a:t>
            </a:r>
            <a:r>
              <a:rPr lang="fi-FI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E75C4-1D69-4813-AF43-F24B6A8C84D7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1937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Demographics </a:t>
            </a:r>
            <a:r>
              <a:rPr lang="en-US" err="1"/>
              <a:t>dimasukkan</a:t>
            </a:r>
            <a:r>
              <a:rPr lang="en-US"/>
              <a:t> </a:t>
            </a:r>
            <a:r>
              <a:rPr lang="en-US" err="1"/>
              <a:t>ke</a:t>
            </a:r>
            <a:r>
              <a:rPr lang="en-US"/>
              <a:t> methods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E75C4-1D69-4813-AF43-F24B6A8C84D7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734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err="1"/>
              <a:t>Investree</a:t>
            </a:r>
            <a:r>
              <a:rPr lang="en-US"/>
              <a:t> help;</a:t>
            </a:r>
          </a:p>
          <a:p>
            <a:pPr marL="171450" indent="-171450">
              <a:buFontTx/>
              <a:buChar char="-"/>
            </a:pPr>
            <a:r>
              <a:rPr lang="en-US"/>
              <a:t>Bounce back indicator </a:t>
            </a:r>
            <a:r>
              <a:rPr lang="en-US" err="1"/>
              <a:t>utama</a:t>
            </a:r>
            <a:r>
              <a:rPr lang="en-US"/>
              <a:t>: maintain or raise revenue</a:t>
            </a:r>
          </a:p>
          <a:p>
            <a:pPr marL="171450" indent="-171450">
              <a:buFontTx/>
              <a:buChar char="-"/>
            </a:pPr>
            <a:r>
              <a:rPr lang="en-US"/>
              <a:t>Bounce back change to withstand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err="1">
                <a:sym typeface="Wingdings" panose="05000000000000000000" pitchFamily="2" charset="2"/>
              </a:rPr>
              <a:t>Investree</a:t>
            </a:r>
            <a:r>
              <a:rPr lang="en-US">
                <a:sym typeface="Wingdings" panose="05000000000000000000" pitchFamily="2" charset="2"/>
              </a:rPr>
              <a:t> help nearly 60% micro borrowers to withstand the impact of the COVID-19 pandemic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E75C4-1D69-4813-AF43-F24B6A8C84D7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4188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E75C4-1D69-4813-AF43-F24B6A8C84D7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5801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Clarify</a:t>
            </a:r>
          </a:p>
          <a:p>
            <a:pPr marL="171450" indent="-171450">
              <a:buFontTx/>
              <a:buChar char="-"/>
            </a:pPr>
            <a:r>
              <a:rPr lang="en-US" err="1"/>
              <a:t>Investree</a:t>
            </a:r>
            <a:r>
              <a:rPr lang="en-US"/>
              <a:t> provide financial inclusion by giving loans that meet their needs. </a:t>
            </a:r>
            <a:r>
              <a:rPr lang="en-US" err="1"/>
              <a:t>Dulu</a:t>
            </a:r>
            <a:r>
              <a:rPr lang="en-US"/>
              <a:t> </a:t>
            </a:r>
            <a:r>
              <a:rPr lang="en-US" err="1"/>
              <a:t>pernah</a:t>
            </a:r>
            <a:r>
              <a:rPr lang="en-US"/>
              <a:t> </a:t>
            </a:r>
            <a:r>
              <a:rPr lang="en-US" err="1"/>
              <a:t>pinjam</a:t>
            </a:r>
            <a:r>
              <a:rPr lang="en-US"/>
              <a:t> </a:t>
            </a:r>
            <a:r>
              <a:rPr lang="en-US" err="1"/>
              <a:t>ke</a:t>
            </a:r>
            <a:r>
              <a:rPr lang="en-US"/>
              <a:t> bank, </a:t>
            </a:r>
            <a:r>
              <a:rPr lang="en-US" err="1"/>
              <a:t>tapi</a:t>
            </a:r>
            <a:r>
              <a:rPr lang="en-US"/>
              <a:t> at the pandemic gak meet their needs, </a:t>
            </a:r>
            <a:r>
              <a:rPr lang="en-US" err="1"/>
              <a:t>misal</a:t>
            </a:r>
            <a:r>
              <a:rPr lang="en-US"/>
              <a:t>: stigma negative </a:t>
            </a:r>
            <a:r>
              <a:rPr lang="en-US" err="1"/>
              <a:t>konstruksi</a:t>
            </a: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Inclusion: why choose </a:t>
            </a:r>
            <a:r>
              <a:rPr lang="en-US" err="1"/>
              <a:t>investree</a:t>
            </a:r>
            <a:r>
              <a:rPr lang="en-US"/>
              <a:t>?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E75C4-1D69-4813-AF43-F24B6A8C84D7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0190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PT </a:t>
            </a:r>
            <a:r>
              <a:rPr lang="en-US" err="1"/>
              <a:t>Holin</a:t>
            </a:r>
            <a:r>
              <a:rPr lang="en-US"/>
              <a:t> Indo: self efficacy </a:t>
            </a:r>
          </a:p>
          <a:p>
            <a:r>
              <a:rPr lang="en-US"/>
              <a:t>Ibu Riri: optimism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E75C4-1D69-4813-AF43-F24B6A8C84D7}" type="slidenum">
              <a:rPr lang="en-ID" smtClean="0"/>
              <a:t>27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5437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 micro = 160, n small = 48, n medium = 13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E75C4-1D69-4813-AF43-F24B6A8C84D7}" type="slidenum">
              <a:rPr lang="en-ID" smtClean="0"/>
              <a:t>29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905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CF7F7-B5C7-8B4C-81B3-C97225823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9875C-CA11-6849-9E7C-11A2BEB32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02753-998D-2945-9FF7-CDC2DCC5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224D-D48E-D548-86EB-EDE4D62A105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8F725-87FB-FB4E-8599-C0D1CAD42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AAFD2-5FD3-D84C-8B47-0B0AB370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4C3C-D6A6-DC4F-B380-A1C32D17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3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9A7AE-4867-A943-B2BE-A5AA5CC0E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05EAE-5282-8640-851D-22E453F42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6473-21D9-4E40-B076-B8BB3414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224D-D48E-D548-86EB-EDE4D62A105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1870F-3BFC-7540-A638-37F5B47B5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764DD-D95C-BD47-8286-48442076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4C3C-D6A6-DC4F-B380-A1C32D17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0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DF9B0-234E-664B-BAB9-C89F85F4C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8C478-114A-F745-976C-5B76B42E5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12F0B-7723-3044-B3F8-8A9D26D6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224D-D48E-D548-86EB-EDE4D62A105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FC5A5-5872-524C-91CC-DC56B703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EE66C-EC0B-164B-B9FC-659DCF2C1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4C3C-D6A6-DC4F-B380-A1C32D17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13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28600"/>
            <a:ext cx="12192000" cy="563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6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B3B11-FA9B-0A4F-8112-1D5622043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509"/>
            <a:ext cx="8978660" cy="739056"/>
          </a:xfrm>
        </p:spPr>
        <p:txBody>
          <a:bodyPr>
            <a:normAutofit/>
          </a:bodyPr>
          <a:lstStyle>
            <a:lvl1pPr>
              <a:defRPr sz="2400" b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E779E-28A3-3349-8352-EC6E31099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  <a:lvl2pPr>
              <a:defRPr sz="180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2pPr>
            <a:lvl3pPr>
              <a:defRPr sz="160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3pPr>
            <a:lvl4pPr>
              <a:defRPr sz="140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4pPr>
            <a:lvl5pPr>
              <a:defRPr sz="140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BC3CE-0703-4547-A578-35F34175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224D-D48E-D548-86EB-EDE4D62A105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8ADBE-8875-A74D-9CFB-69851788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1D1CA-6290-CD40-81FD-8C8CB194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4C3C-D6A6-DC4F-B380-A1C32D17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1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15D8-9D81-6A4F-A6A9-348CF17A8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C0080-1D97-7442-A73D-5E7A113C8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36F07-EAA0-2443-9637-C394CF19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224D-D48E-D548-86EB-EDE4D62A105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39923-7023-9849-ADAB-96BA3C6AC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0E0F3-09F4-9444-AA11-23989AA17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4C3C-D6A6-DC4F-B380-A1C32D17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2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BCF8D-CD7B-7242-826B-E9810FC85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69FF0-0F52-444E-87EC-0C9E70B6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4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6D120-A855-BA4B-8C86-4AAAE942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224D-D48E-D548-86EB-EDE4D62A105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74CC0-BE81-864B-8590-30F3FB96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B25C7-5515-1243-A96B-70FAE5328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4C3C-D6A6-DC4F-B380-A1C32D1751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8F1D59-89F9-44B5-B933-8B98032D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509"/>
            <a:ext cx="8978660" cy="739056"/>
          </a:xfrm>
        </p:spPr>
        <p:txBody>
          <a:bodyPr>
            <a:normAutofit/>
          </a:bodyPr>
          <a:lstStyle>
            <a:lvl1pPr>
              <a:defRPr sz="2400" b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179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B24F-6E0F-8849-AD6C-7AF039A4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00917-1B08-FB4C-836C-CC99C35B4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655E8-B907-E24B-A332-76FEB8599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64297F-FB60-8F4E-9685-335CD4FE7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7229DC-DF32-0B43-A3C9-6E2372F7C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A32D5F-80A1-884F-AB91-7239F8A40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224D-D48E-D548-86EB-EDE4D62A105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954D95-68AF-7249-A7D3-DB55C415E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F3DE5C-2B2D-7040-8B18-8FAF3686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4C3C-D6A6-DC4F-B380-A1C32D17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3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74115-B010-F447-9E1D-A7B40A8A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224D-D48E-D548-86EB-EDE4D62A105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B66E7-2697-2047-A312-961205218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EFF8A-B4E6-6646-A63B-D9042182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4C3C-D6A6-DC4F-B380-A1C32D1751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06C066-B020-42A0-A106-B52DF3012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509"/>
            <a:ext cx="8978660" cy="739056"/>
          </a:xfrm>
        </p:spPr>
        <p:txBody>
          <a:bodyPr>
            <a:normAutofit/>
          </a:bodyPr>
          <a:lstStyle>
            <a:lvl1pPr>
              <a:defRPr sz="2400" b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844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AC602-574B-224B-B6F8-2A5E08D1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224D-D48E-D548-86EB-EDE4D62A105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91361-F617-D84C-946E-54549867B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F9878-0A4B-F44F-9797-08A85839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4C3C-D6A6-DC4F-B380-A1C32D17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9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6B3A-E906-BE45-8D94-346740A3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865B6-A283-284B-859F-7A40D58F3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6A31F-036E-2944-B9AD-F7730E26F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EE090-DA6E-384C-B629-B5F603575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224D-D48E-D548-86EB-EDE4D62A105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74EC6-B26E-9345-808F-BF2B3FB36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B0897-1C75-964F-8964-B6E5E87CE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4C3C-D6A6-DC4F-B380-A1C32D17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0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2161-7FE6-1E44-94C7-90D917D5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CE52D-16DA-1043-827A-EF377AAC0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7538D-4225-8441-86B1-332A33C52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7E7EC-DD52-2F4C-871A-8674471C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224D-D48E-D548-86EB-EDE4D62A105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1921A-7EBD-BB4D-A527-4C0E6FA0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C89BE-6D4A-0344-8A8F-551295CF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4C3C-D6A6-DC4F-B380-A1C32D17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0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ADA4A3-0F3D-0044-A600-D05D7948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F3C3B-4E12-F248-9DD3-458B565E9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46242-8A1C-D044-AACD-CE0AC48D0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C224D-D48E-D548-86EB-EDE4D62A1055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23884-3E82-2B44-BD6F-8C3996852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16269-EC63-1448-A3BE-0558FB35A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E4C3C-D6A6-DC4F-B380-A1C32D17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chart" Target="../charts/chart18.xml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Relationship Id="rId9" Type="http://schemas.openxmlformats.org/officeDocument/2006/relationships/chart" Target="../charts/char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1.xml"/><Relationship Id="rId3" Type="http://schemas.openxmlformats.org/officeDocument/2006/relationships/chart" Target="../charts/chart26.xml"/><Relationship Id="rId7" Type="http://schemas.openxmlformats.org/officeDocument/2006/relationships/chart" Target="../charts/chart30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Relationship Id="rId9" Type="http://schemas.openxmlformats.org/officeDocument/2006/relationships/chart" Target="../charts/char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city&#10;&#10;Description automatically generated">
            <a:extLst>
              <a:ext uri="{FF2B5EF4-FFF2-40B4-BE49-F238E27FC236}">
                <a16:creationId xmlns:a16="http://schemas.microsoft.com/office/drawing/2014/main" id="{21BF2924-5FFC-FA42-997F-E18B0A835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59682" r="13063" b="23390"/>
          <a:stretch/>
        </p:blipFill>
        <p:spPr>
          <a:xfrm>
            <a:off x="1473198" y="2467627"/>
            <a:ext cx="9245601" cy="2517732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79517FC8-3C38-440E-9655-83A62159F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17" y="5961215"/>
            <a:ext cx="1702536" cy="2128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8834E1-E60C-FC4B-B367-AF97D390B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68" y="5859638"/>
            <a:ext cx="985851" cy="4495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54A3A5-C36B-6F4E-8418-EDC60A6C48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523" y="5813622"/>
            <a:ext cx="1644120" cy="5080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478E39-CF40-BD45-BC4C-818626B3F7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22" y="502709"/>
            <a:ext cx="2180352" cy="13114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331F1B-80BC-5046-9ED4-AA0159207C19}"/>
              </a:ext>
            </a:extLst>
          </p:cNvPr>
          <p:cNvSpPr txBox="1"/>
          <p:nvPr/>
        </p:nvSpPr>
        <p:spPr>
          <a:xfrm>
            <a:off x="1590780" y="2744522"/>
            <a:ext cx="901043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"/>
                <a:cs typeface="Arial"/>
              </a:rPr>
              <a:t>Beyond Lending: </a:t>
            </a:r>
            <a:br>
              <a:rPr lang="en-US" sz="3200" b="1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sz="3200" b="1" dirty="0" err="1">
                <a:solidFill>
                  <a:schemeClr val="bg1"/>
                </a:solidFill>
                <a:latin typeface="Helvetica"/>
                <a:cs typeface="Arial"/>
              </a:rPr>
              <a:t>Membangun</a:t>
            </a:r>
            <a:r>
              <a:rPr lang="en-US" sz="3200" b="1" dirty="0">
                <a:solidFill>
                  <a:schemeClr val="bg1"/>
                </a:solidFill>
                <a:latin typeface="Helvetica"/>
                <a:cs typeface="Arial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elvetica"/>
                <a:cs typeface="Arial"/>
              </a:rPr>
              <a:t>ketahanan</a:t>
            </a:r>
            <a:r>
              <a:rPr lang="en-US" sz="3200" b="1" dirty="0">
                <a:solidFill>
                  <a:schemeClr val="bg1"/>
                </a:solidFill>
                <a:latin typeface="Helvetica"/>
                <a:cs typeface="Arial"/>
              </a:rPr>
              <a:t> UMKM di masa</a:t>
            </a:r>
            <a:br>
              <a:rPr lang="en-US" sz="3200" b="1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sz="3200" b="1" dirty="0" err="1">
                <a:solidFill>
                  <a:schemeClr val="bg1"/>
                </a:solidFill>
                <a:latin typeface="Helvetica"/>
                <a:cs typeface="Arial"/>
              </a:rPr>
              <a:t>pandemi</a:t>
            </a:r>
            <a:r>
              <a:rPr lang="en-US" sz="3200" b="1" dirty="0">
                <a:solidFill>
                  <a:schemeClr val="bg1"/>
                </a:solidFill>
                <a:latin typeface="Helvetica"/>
                <a:cs typeface="Arial"/>
              </a:rPr>
              <a:t> COVID-19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A82043-0BA9-B443-AC0A-8D0BAD471851}"/>
              </a:ext>
            </a:extLst>
          </p:cNvPr>
          <p:cNvSpPr txBox="1"/>
          <p:nvPr/>
        </p:nvSpPr>
        <p:spPr>
          <a:xfrm>
            <a:off x="5370304" y="5484978"/>
            <a:ext cx="1196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latin typeface="Helvetica" pitchFamily="2" charset="0"/>
                <a:cs typeface="Arial" panose="020B0604020202020204" pitchFamily="34" charset="0"/>
              </a:rPr>
              <a:t>Founded by</a:t>
            </a:r>
          </a:p>
        </p:txBody>
      </p:sp>
      <p:sp>
        <p:nvSpPr>
          <p:cNvPr id="9" name="Google Shape;88;p7"/>
          <p:cNvSpPr txBox="1"/>
          <p:nvPr/>
        </p:nvSpPr>
        <p:spPr>
          <a:xfrm>
            <a:off x="2520498" y="4344697"/>
            <a:ext cx="6895771" cy="492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noAutofit/>
          </a:bodyPr>
          <a:lstStyle/>
          <a:p>
            <a:pPr marL="12700" algn="ctr"/>
            <a:r>
              <a:rPr lang="en-US" sz="2000">
                <a:solidFill>
                  <a:srgbClr val="E3ECEB"/>
                </a:solidFill>
                <a:latin typeface="Helvetica"/>
                <a:cs typeface="Helvetica"/>
              </a:rPr>
              <a:t>24 </a:t>
            </a:r>
            <a:r>
              <a:rPr lang="en-US" sz="2000" err="1">
                <a:solidFill>
                  <a:srgbClr val="E3ECEB"/>
                </a:solidFill>
                <a:latin typeface="Helvetica"/>
                <a:cs typeface="Helvetica"/>
              </a:rPr>
              <a:t>Maret</a:t>
            </a:r>
            <a:r>
              <a:rPr lang="en-US" sz="2000">
                <a:solidFill>
                  <a:srgbClr val="E3ECEB"/>
                </a:solidFill>
                <a:latin typeface="Helvetica"/>
                <a:cs typeface="Helvetica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86877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6EB5D0-FC0A-48FF-9C56-DA27DD42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44180"/>
            <a:ext cx="8856611" cy="1136141"/>
          </a:xfrm>
        </p:spPr>
        <p:txBody>
          <a:bodyPr>
            <a:noAutofit/>
          </a:bodyPr>
          <a:lstStyle/>
          <a:p>
            <a:br>
              <a:rPr lang="en-US" sz="2000" b="1"/>
            </a:br>
            <a:r>
              <a:rPr lang="en-US" sz="2000"/>
              <a:t>60% </a:t>
            </a:r>
            <a:r>
              <a:rPr lang="en-US" sz="2000" err="1"/>
              <a:t>peminjam</a:t>
            </a:r>
            <a:r>
              <a:rPr lang="en-US" sz="2000"/>
              <a:t> </a:t>
            </a:r>
            <a:r>
              <a:rPr lang="en-US" sz="2000" err="1"/>
              <a:t>mikro</a:t>
            </a:r>
            <a:r>
              <a:rPr lang="en-US" sz="2000"/>
              <a:t> </a:t>
            </a:r>
            <a:r>
              <a:rPr lang="en-US" sz="2000" err="1"/>
              <a:t>terdampak</a:t>
            </a:r>
            <a:r>
              <a:rPr lang="en-US" sz="2000"/>
              <a:t> </a:t>
            </a:r>
            <a:r>
              <a:rPr lang="en-US" sz="2000" err="1"/>
              <a:t>pandemi</a:t>
            </a:r>
            <a:r>
              <a:rPr lang="en-US" sz="2000"/>
              <a:t> </a:t>
            </a:r>
            <a:r>
              <a:rPr lang="en-US" sz="2000" err="1"/>
              <a:t>terbantu</a:t>
            </a:r>
            <a:r>
              <a:rPr lang="en-US" sz="2000"/>
              <a:t> </a:t>
            </a:r>
            <a:r>
              <a:rPr lang="en-US" sz="2000" err="1"/>
              <a:t>untuk</a:t>
            </a:r>
            <a:r>
              <a:rPr lang="en-US" sz="2000"/>
              <a:t> </a:t>
            </a:r>
            <a:r>
              <a:rPr lang="en-US" sz="2000" err="1"/>
              <a:t>bangkit</a:t>
            </a:r>
            <a:br>
              <a:rPr lang="en-US" sz="2000"/>
            </a:br>
            <a:r>
              <a:rPr lang="en-US" sz="2000">
                <a:latin typeface="Helvetica"/>
                <a:ea typeface="Open Sans"/>
                <a:cs typeface="Helvetica"/>
              </a:rPr>
              <a:t>96% </a:t>
            </a:r>
            <a:r>
              <a:rPr lang="en-US" sz="2000" err="1">
                <a:latin typeface="Helvetica"/>
                <a:ea typeface="Open Sans"/>
                <a:cs typeface="Helvetica"/>
              </a:rPr>
              <a:t>peminjam</a:t>
            </a:r>
            <a:r>
              <a:rPr lang="en-US" sz="2000">
                <a:latin typeface="Helvetica"/>
                <a:ea typeface="Open Sans"/>
                <a:cs typeface="Helvetica"/>
              </a:rPr>
              <a:t> </a:t>
            </a:r>
            <a:r>
              <a:rPr lang="en-US" sz="2000" err="1">
                <a:latin typeface="Helvetica"/>
                <a:ea typeface="Open Sans"/>
                <a:cs typeface="Helvetica"/>
              </a:rPr>
              <a:t>mikro</a:t>
            </a:r>
            <a:r>
              <a:rPr lang="en-US" sz="2000">
                <a:latin typeface="Helvetica"/>
                <a:ea typeface="Open Sans"/>
                <a:cs typeface="Helvetica"/>
              </a:rPr>
              <a:t> </a:t>
            </a:r>
            <a:r>
              <a:rPr lang="en-US" sz="2000" err="1">
                <a:latin typeface="Helvetica"/>
                <a:ea typeface="Open Sans"/>
                <a:cs typeface="Helvetica"/>
              </a:rPr>
              <a:t>mampu</a:t>
            </a:r>
            <a:r>
              <a:rPr lang="en-US" sz="2000">
                <a:latin typeface="Helvetica"/>
                <a:ea typeface="Open Sans"/>
                <a:cs typeface="Helvetica"/>
              </a:rPr>
              <a:t> </a:t>
            </a:r>
            <a:r>
              <a:rPr lang="en-US" sz="2000" err="1">
                <a:latin typeface="Helvetica"/>
                <a:ea typeface="Open Sans"/>
                <a:cs typeface="Helvetica"/>
              </a:rPr>
              <a:t>mempertahankan</a:t>
            </a:r>
            <a:r>
              <a:rPr lang="en-US" sz="2000">
                <a:latin typeface="Helvetica"/>
                <a:ea typeface="Open Sans"/>
                <a:cs typeface="Helvetica"/>
              </a:rPr>
              <a:t> </a:t>
            </a:r>
            <a:r>
              <a:rPr lang="en-US" sz="2000" err="1">
                <a:latin typeface="Helvetica"/>
                <a:ea typeface="Open Sans"/>
                <a:cs typeface="Helvetica"/>
              </a:rPr>
              <a:t>atau</a:t>
            </a:r>
            <a:r>
              <a:rPr lang="en-US" sz="2000">
                <a:latin typeface="Helvetica"/>
                <a:ea typeface="Open Sans"/>
                <a:cs typeface="Helvetica"/>
              </a:rPr>
              <a:t> </a:t>
            </a:r>
            <a:r>
              <a:rPr lang="en-US" sz="2000" err="1">
                <a:latin typeface="Helvetica"/>
                <a:ea typeface="Open Sans"/>
                <a:cs typeface="Helvetica"/>
              </a:rPr>
              <a:t>meningkatkan</a:t>
            </a:r>
            <a:r>
              <a:rPr lang="en-US" sz="2000">
                <a:latin typeface="Helvetica"/>
                <a:ea typeface="Open Sans"/>
                <a:cs typeface="Helvetica"/>
              </a:rPr>
              <a:t> </a:t>
            </a:r>
            <a:r>
              <a:rPr lang="en-US" sz="2000" err="1">
                <a:latin typeface="Helvetica"/>
                <a:ea typeface="Open Sans"/>
                <a:cs typeface="Helvetica"/>
              </a:rPr>
              <a:t>pendapatan</a:t>
            </a:r>
            <a:r>
              <a:rPr lang="en-US" sz="2000">
                <a:latin typeface="Helvetica"/>
                <a:ea typeface="Open Sans"/>
                <a:cs typeface="Helvetica"/>
              </a:rPr>
              <a:t> </a:t>
            </a:r>
            <a:r>
              <a:rPr lang="en-US" sz="2000" err="1">
                <a:latin typeface="Helvetica"/>
                <a:ea typeface="Open Sans"/>
                <a:cs typeface="Helvetica"/>
              </a:rPr>
              <a:t>mereka</a:t>
            </a:r>
            <a:r>
              <a:rPr lang="en-US" sz="2000">
                <a:latin typeface="Helvetica"/>
                <a:ea typeface="Open Sans"/>
                <a:cs typeface="Helvetica"/>
              </a:rPr>
              <a:t> di masa </a:t>
            </a:r>
            <a:r>
              <a:rPr lang="en-US" sz="2000" err="1">
                <a:latin typeface="Helvetica"/>
                <a:ea typeface="Open Sans"/>
                <a:cs typeface="Helvetica"/>
              </a:rPr>
              <a:t>pandemi</a:t>
            </a:r>
            <a:r>
              <a:rPr lang="en-US" sz="2000"/>
              <a:t> </a:t>
            </a:r>
            <a:endParaRPr lang="id-ID" sz="2000" b="1"/>
          </a:p>
        </p:txBody>
      </p:sp>
      <p:graphicFrame>
        <p:nvGraphicFramePr>
          <p:cNvPr id="91" name="Chart 90">
            <a:extLst>
              <a:ext uri="{FF2B5EF4-FFF2-40B4-BE49-F238E27FC236}">
                <a16:creationId xmlns:a16="http://schemas.microsoft.com/office/drawing/2014/main" id="{7AAC4FBD-9511-4976-B1BC-EAB90CC17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446514"/>
              </p:ext>
            </p:extLst>
          </p:nvPr>
        </p:nvGraphicFramePr>
        <p:xfrm>
          <a:off x="3022475" y="1610572"/>
          <a:ext cx="4057049" cy="280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4" name="Chart 93">
            <a:extLst>
              <a:ext uri="{FF2B5EF4-FFF2-40B4-BE49-F238E27FC236}">
                <a16:creationId xmlns:a16="http://schemas.microsoft.com/office/drawing/2014/main" id="{EB42C81D-CC6A-4218-A7F8-AECE40E2E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824650"/>
              </p:ext>
            </p:extLst>
          </p:nvPr>
        </p:nvGraphicFramePr>
        <p:xfrm>
          <a:off x="450085" y="1513875"/>
          <a:ext cx="3616211" cy="3323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ECF1284-D3B1-4006-B247-A5B4B24B7137}"/>
              </a:ext>
            </a:extLst>
          </p:cNvPr>
          <p:cNvSpPr txBox="1"/>
          <p:nvPr/>
        </p:nvSpPr>
        <p:spPr>
          <a:xfrm>
            <a:off x="772007" y="5077614"/>
            <a:ext cx="5983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Helvetica"/>
                <a:cs typeface="Helvetica"/>
              </a:rPr>
              <a:t>Saat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pandemi</a:t>
            </a:r>
            <a:r>
              <a:rPr lang="en-US" sz="1200" dirty="0">
                <a:latin typeface="Helvetica"/>
                <a:cs typeface="Helvetica"/>
              </a:rPr>
              <a:t> COVID-19 </a:t>
            </a:r>
            <a:r>
              <a:rPr lang="en-US" sz="1200" dirty="0" err="1">
                <a:latin typeface="Helvetica"/>
                <a:cs typeface="Helvetica"/>
              </a:rPr>
              <a:t>terjadi</a:t>
            </a:r>
            <a:r>
              <a:rPr lang="en-US" sz="1200" dirty="0">
                <a:latin typeface="Helvetica"/>
                <a:cs typeface="Helvetica"/>
              </a:rPr>
              <a:t>, 62% </a:t>
            </a:r>
            <a:r>
              <a:rPr lang="en-US" sz="1200" dirty="0" err="1">
                <a:latin typeface="Helvetica"/>
                <a:cs typeface="Helvetica"/>
              </a:rPr>
              <a:t>peminjam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mikro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mengalami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penurunan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pendapatan</a:t>
            </a:r>
            <a:r>
              <a:rPr lang="en-US" sz="1200" dirty="0">
                <a:latin typeface="Helvetica"/>
                <a:cs typeface="Helvetica"/>
              </a:rPr>
              <a:t>. </a:t>
            </a:r>
            <a:r>
              <a:rPr lang="en-US" sz="1200" dirty="0" err="1">
                <a:latin typeface="Helvetica"/>
                <a:cs typeface="Helvetica"/>
              </a:rPr>
              <a:t>Namun</a:t>
            </a:r>
            <a:r>
              <a:rPr lang="en-US" sz="1200" dirty="0">
                <a:latin typeface="Helvetica"/>
                <a:cs typeface="Helvetica"/>
              </a:rPr>
              <a:t>, </a:t>
            </a:r>
            <a:r>
              <a:rPr lang="en-US" sz="1200" dirty="0" err="1">
                <a:latin typeface="Helvetica"/>
                <a:cs typeface="Helvetica"/>
              </a:rPr>
              <a:t>setelah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mendapatkan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pinjaman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dari</a:t>
            </a:r>
            <a:r>
              <a:rPr lang="en-US" sz="1200" dirty="0">
                <a:latin typeface="Helvetica"/>
                <a:cs typeface="Helvetica"/>
              </a:rPr>
              <a:t> Investree, </a:t>
            </a:r>
            <a:r>
              <a:rPr lang="en-US" sz="1200" dirty="0" err="1">
                <a:latin typeface="Helvetica"/>
                <a:cs typeface="Helvetica"/>
              </a:rPr>
              <a:t>hampir</a:t>
            </a:r>
            <a:r>
              <a:rPr lang="en-US" sz="1200" dirty="0">
                <a:latin typeface="Helvetica"/>
                <a:cs typeface="Helvetica"/>
              </a:rPr>
              <a:t> 60% </a:t>
            </a:r>
            <a:r>
              <a:rPr lang="en-US" sz="1200" dirty="0" err="1">
                <a:latin typeface="Helvetica"/>
                <a:cs typeface="Helvetica"/>
              </a:rPr>
              <a:t>dari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mereka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mampu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bangkit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serta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meningkatkan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pendapatan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mereka</a:t>
            </a:r>
            <a:r>
              <a:rPr lang="en-US" sz="1200" dirty="0">
                <a:latin typeface="Helvetica"/>
                <a:cs typeface="Helvetica"/>
              </a:rPr>
              <a:t>, </a:t>
            </a:r>
            <a:r>
              <a:rPr lang="en-US" sz="1200" dirty="0" err="1">
                <a:latin typeface="Helvetica"/>
                <a:cs typeface="Helvetica"/>
              </a:rPr>
              <a:t>sementara</a:t>
            </a:r>
            <a:r>
              <a:rPr lang="en-US" sz="1200" dirty="0">
                <a:latin typeface="Helvetica"/>
                <a:cs typeface="Helvetica"/>
              </a:rPr>
              <a:t> 39% </a:t>
            </a:r>
            <a:r>
              <a:rPr lang="en-US" sz="1200" dirty="0" err="1">
                <a:latin typeface="Helvetica"/>
                <a:cs typeface="Helvetica"/>
              </a:rPr>
              <a:t>lainnya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mampu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mencegah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penurunan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pendapatan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lebih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lanjut</a:t>
            </a:r>
            <a:r>
              <a:rPr lang="en-US" sz="1200" dirty="0">
                <a:latin typeface="Helvetica"/>
                <a:cs typeface="Helvetica"/>
              </a:rPr>
              <a:t>.</a:t>
            </a:r>
            <a:endParaRPr lang="en-ID" sz="1200" dirty="0">
              <a:latin typeface="Helvetica"/>
              <a:cs typeface="Helvetica"/>
            </a:endParaRP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F6287330-3F49-4198-AED3-1F614A5D7198}"/>
              </a:ext>
            </a:extLst>
          </p:cNvPr>
          <p:cNvCxnSpPr>
            <a:cxnSpLocks/>
          </p:cNvCxnSpPr>
          <p:nvPr/>
        </p:nvCxnSpPr>
        <p:spPr>
          <a:xfrm flipV="1">
            <a:off x="2293693" y="3221275"/>
            <a:ext cx="1804424" cy="800183"/>
          </a:xfrm>
          <a:prstGeom prst="bentConnector3">
            <a:avLst>
              <a:gd name="adj1" fmla="val 65974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E619042-543A-4F14-9717-A2051168CCE9}"/>
              </a:ext>
            </a:extLst>
          </p:cNvPr>
          <p:cNvSpPr/>
          <p:nvPr/>
        </p:nvSpPr>
        <p:spPr>
          <a:xfrm>
            <a:off x="2228161" y="3941481"/>
            <a:ext cx="131064" cy="13106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E10D28C-922B-43C6-97F9-893FDBA1AF15}"/>
              </a:ext>
            </a:extLst>
          </p:cNvPr>
          <p:cNvSpPr/>
          <p:nvPr/>
        </p:nvSpPr>
        <p:spPr>
          <a:xfrm>
            <a:off x="4175162" y="2462200"/>
            <a:ext cx="1780786" cy="1780786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0F91B3-3506-47EB-9CCD-51664D07BEEA}"/>
              </a:ext>
            </a:extLst>
          </p:cNvPr>
          <p:cNvSpPr txBox="1"/>
          <p:nvPr/>
        </p:nvSpPr>
        <p:spPr>
          <a:xfrm>
            <a:off x="3395544" y="2667277"/>
            <a:ext cx="7362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Helvetica" panose="020B0604020202020204" pitchFamily="34" charset="0"/>
                <a:cs typeface="Helvetica" panose="020B0604020202020204" pitchFamily="34" charset="0"/>
              </a:rPr>
              <a:t>From</a:t>
            </a:r>
          </a:p>
          <a:p>
            <a:pPr algn="ctr"/>
            <a:r>
              <a:rPr lang="en-US" sz="1400" b="1">
                <a:latin typeface="Helvetica" panose="020B0604020202020204" pitchFamily="34" charset="0"/>
                <a:cs typeface="Helvetica" panose="020B0604020202020204" pitchFamily="34" charset="0"/>
              </a:rPr>
              <a:t>62%</a:t>
            </a:r>
            <a:endParaRPr lang="en-ID" sz="1400" b="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E075C05-1592-452B-BBCA-38E73F0F9A18}"/>
              </a:ext>
              <a:ext uri="{147F2762-F138-4A5C-976F-8EAC2B608ADB}">
                <a16:predDERef xmlns:a16="http://schemas.microsoft.com/office/drawing/2014/main" pred="{EB42C81D-CC6A-4218-A7F8-AECE40E2E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248305"/>
              </p:ext>
            </p:extLst>
          </p:nvPr>
        </p:nvGraphicFramePr>
        <p:xfrm>
          <a:off x="7149199" y="1591679"/>
          <a:ext cx="4340696" cy="2912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1EAA285-AD07-4C39-9FDE-2FFAD4FBC115}"/>
              </a:ext>
            </a:extLst>
          </p:cNvPr>
          <p:cNvSpPr txBox="1"/>
          <p:nvPr/>
        </p:nvSpPr>
        <p:spPr>
          <a:xfrm>
            <a:off x="7372912" y="5022197"/>
            <a:ext cx="411697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 err="1">
                <a:latin typeface="Helvetica"/>
                <a:cs typeface="Helvetica"/>
              </a:rPr>
              <a:t>Selama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pandemi</a:t>
            </a:r>
            <a:r>
              <a:rPr lang="en-US" sz="1200" dirty="0">
                <a:latin typeface="Helvetica"/>
                <a:cs typeface="Helvetica"/>
              </a:rPr>
              <a:t>, </a:t>
            </a:r>
            <a:r>
              <a:rPr lang="en-US" sz="1200" dirty="0" err="1">
                <a:latin typeface="Helvetica"/>
                <a:cs typeface="Helvetica"/>
              </a:rPr>
              <a:t>pinjaman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dari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Investree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memungkinkan</a:t>
            </a:r>
            <a:r>
              <a:rPr lang="en-US" sz="1200" dirty="0">
                <a:latin typeface="Helvetica"/>
                <a:cs typeface="Helvetica"/>
              </a:rPr>
              <a:t> 96% </a:t>
            </a:r>
            <a:r>
              <a:rPr lang="en-US" sz="1200" dirty="0" err="1">
                <a:latin typeface="Helvetica"/>
                <a:cs typeface="Helvetica"/>
              </a:rPr>
              <a:t>peminjam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mikro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untuk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mempertahankan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atau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meningkatkan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pendapatan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mereka</a:t>
            </a:r>
            <a:r>
              <a:rPr lang="en-US" sz="1200" dirty="0">
                <a:latin typeface="Helvetica"/>
                <a:cs typeface="Helvetica"/>
              </a:rPr>
              <a:t>, </a:t>
            </a:r>
            <a:r>
              <a:rPr lang="en-US" sz="1200" dirty="0" err="1">
                <a:latin typeface="Helvetica"/>
                <a:cs typeface="Helvetica"/>
              </a:rPr>
              <a:t>membantu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bisnis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mengatasi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dampak</a:t>
            </a:r>
            <a:r>
              <a:rPr lang="en-US" sz="1200" dirty="0">
                <a:latin typeface="Helvetica"/>
                <a:cs typeface="Helvetica"/>
              </a:rPr>
              <a:t> </a:t>
            </a:r>
            <a:r>
              <a:rPr lang="en-US" sz="1200" dirty="0" err="1">
                <a:latin typeface="Helvetica"/>
                <a:cs typeface="Helvetica"/>
              </a:rPr>
              <a:t>pandemi</a:t>
            </a:r>
            <a:r>
              <a:rPr lang="en-US" sz="1200" dirty="0">
                <a:latin typeface="Helvetica"/>
                <a:cs typeface="Helvetica"/>
              </a:rPr>
              <a:t> COVID-19.</a:t>
            </a:r>
            <a:endParaRPr lang="en-ID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790090-78AA-46AD-B15D-FED0725C349B}"/>
              </a:ext>
            </a:extLst>
          </p:cNvPr>
          <p:cNvCxnSpPr>
            <a:cxnSpLocks/>
          </p:cNvCxnSpPr>
          <p:nvPr/>
        </p:nvCxnSpPr>
        <p:spPr>
          <a:xfrm>
            <a:off x="7041823" y="1647094"/>
            <a:ext cx="0" cy="407685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8FCA083-FC45-40FA-B67F-8F1A90F734D0}"/>
              </a:ext>
            </a:extLst>
          </p:cNvPr>
          <p:cNvSpPr/>
          <p:nvPr/>
        </p:nvSpPr>
        <p:spPr>
          <a:xfrm>
            <a:off x="2359225" y="4587258"/>
            <a:ext cx="7200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27E032-2819-4419-A559-3BD14D847876}"/>
              </a:ext>
            </a:extLst>
          </p:cNvPr>
          <p:cNvSpPr txBox="1"/>
          <p:nvPr/>
        </p:nvSpPr>
        <p:spPr>
          <a:xfrm>
            <a:off x="2395421" y="4504646"/>
            <a:ext cx="8354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Meningkat</a:t>
            </a:r>
            <a:endParaRPr lang="en-ID" sz="11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D6225D-A4A7-4090-9F57-BDB6193CD65B}"/>
              </a:ext>
            </a:extLst>
          </p:cNvPr>
          <p:cNvSpPr/>
          <p:nvPr/>
        </p:nvSpPr>
        <p:spPr>
          <a:xfrm>
            <a:off x="3378400" y="4587258"/>
            <a:ext cx="72000" cy="72000"/>
          </a:xfrm>
          <a:prstGeom prst="rect">
            <a:avLst/>
          </a:prstGeom>
          <a:solidFill>
            <a:srgbClr val="5CBEEC"/>
          </a:solidFill>
          <a:ln>
            <a:solidFill>
              <a:srgbClr val="5C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EB326D-72EA-4C66-A09B-5DCA07DD0F5E}"/>
              </a:ext>
            </a:extLst>
          </p:cNvPr>
          <p:cNvSpPr txBox="1"/>
          <p:nvPr/>
        </p:nvSpPr>
        <p:spPr>
          <a:xfrm>
            <a:off x="3414596" y="4504646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Tetap</a:t>
            </a:r>
            <a:endParaRPr lang="en-ID" sz="11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7FB567-7C9B-4E88-8A6F-1E5865285CDB}"/>
              </a:ext>
            </a:extLst>
          </p:cNvPr>
          <p:cNvSpPr/>
          <p:nvPr/>
        </p:nvSpPr>
        <p:spPr>
          <a:xfrm>
            <a:off x="4147635" y="4587258"/>
            <a:ext cx="72000" cy="72000"/>
          </a:xfrm>
          <a:prstGeom prst="rect">
            <a:avLst/>
          </a:prstGeom>
          <a:solidFill>
            <a:srgbClr val="EDC275"/>
          </a:solidFill>
          <a:ln>
            <a:solidFill>
              <a:srgbClr val="EDC2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E576E8-E8ED-49A4-8A5E-F0C39F174E91}"/>
              </a:ext>
            </a:extLst>
          </p:cNvPr>
          <p:cNvSpPr txBox="1"/>
          <p:nvPr/>
        </p:nvSpPr>
        <p:spPr>
          <a:xfrm>
            <a:off x="4183831" y="4504646"/>
            <a:ext cx="7409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Menurun</a:t>
            </a:r>
            <a:endParaRPr lang="en-ID" sz="11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00E951-FA76-4A56-A2A3-2D69E8306EAA}"/>
              </a:ext>
            </a:extLst>
          </p:cNvPr>
          <p:cNvSpPr/>
          <p:nvPr/>
        </p:nvSpPr>
        <p:spPr>
          <a:xfrm>
            <a:off x="8040345" y="4584424"/>
            <a:ext cx="7200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D5F120-A603-4EE7-9758-FEB1BCB5E076}"/>
              </a:ext>
            </a:extLst>
          </p:cNvPr>
          <p:cNvSpPr txBox="1"/>
          <p:nvPr/>
        </p:nvSpPr>
        <p:spPr>
          <a:xfrm>
            <a:off x="8076541" y="4501812"/>
            <a:ext cx="8354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Meningkat</a:t>
            </a:r>
            <a:endParaRPr lang="en-ID" sz="11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ACCC4F-6628-4F6D-8678-7AC146AAED4D}"/>
              </a:ext>
            </a:extLst>
          </p:cNvPr>
          <p:cNvSpPr/>
          <p:nvPr/>
        </p:nvSpPr>
        <p:spPr>
          <a:xfrm>
            <a:off x="9059520" y="4584424"/>
            <a:ext cx="72000" cy="72000"/>
          </a:xfrm>
          <a:prstGeom prst="rect">
            <a:avLst/>
          </a:prstGeom>
          <a:solidFill>
            <a:srgbClr val="5CBEEC"/>
          </a:solidFill>
          <a:ln>
            <a:solidFill>
              <a:srgbClr val="5C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E53A30-9E9B-413F-96B1-3E2CEA5594E9}"/>
              </a:ext>
            </a:extLst>
          </p:cNvPr>
          <p:cNvSpPr txBox="1"/>
          <p:nvPr/>
        </p:nvSpPr>
        <p:spPr>
          <a:xfrm>
            <a:off x="9095716" y="4501812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Tetap</a:t>
            </a:r>
            <a:endParaRPr lang="en-ID" sz="11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5EE930-0D60-4079-958A-BEA5736B44FA}"/>
              </a:ext>
            </a:extLst>
          </p:cNvPr>
          <p:cNvSpPr/>
          <p:nvPr/>
        </p:nvSpPr>
        <p:spPr>
          <a:xfrm>
            <a:off x="9828755" y="4584424"/>
            <a:ext cx="72000" cy="72000"/>
          </a:xfrm>
          <a:prstGeom prst="rect">
            <a:avLst/>
          </a:prstGeom>
          <a:solidFill>
            <a:srgbClr val="EDC275"/>
          </a:solidFill>
          <a:ln>
            <a:solidFill>
              <a:srgbClr val="EDC2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533A0C-C219-40E3-A6F6-41D6FDB57B81}"/>
              </a:ext>
            </a:extLst>
          </p:cNvPr>
          <p:cNvSpPr txBox="1"/>
          <p:nvPr/>
        </p:nvSpPr>
        <p:spPr>
          <a:xfrm>
            <a:off x="9864951" y="4501812"/>
            <a:ext cx="7409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Menurun</a:t>
            </a:r>
            <a:endParaRPr lang="en-ID" sz="11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81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9AF921-8DBB-4F6F-BAFE-A348B92E3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err="1">
                <a:latin typeface="Helvetica"/>
                <a:ea typeface="Open Sans"/>
                <a:cs typeface="Helvetica"/>
              </a:rPr>
              <a:t>Kisah</a:t>
            </a:r>
            <a:r>
              <a:rPr lang="en-US" sz="2000">
                <a:latin typeface="Helvetica"/>
                <a:ea typeface="Open Sans"/>
                <a:cs typeface="Helvetica"/>
              </a:rPr>
              <a:t> Ibu Karin (</a:t>
            </a:r>
            <a:r>
              <a:rPr lang="en-US" sz="2000" err="1">
                <a:latin typeface="Helvetica"/>
                <a:ea typeface="Open Sans"/>
                <a:cs typeface="Helvetica"/>
              </a:rPr>
              <a:t>nama</a:t>
            </a:r>
            <a:r>
              <a:rPr lang="en-US" sz="2000">
                <a:latin typeface="Helvetica"/>
                <a:ea typeface="Open Sans"/>
                <a:cs typeface="Helvetica"/>
              </a:rPr>
              <a:t> </a:t>
            </a:r>
            <a:r>
              <a:rPr lang="en-US" sz="2000" err="1">
                <a:latin typeface="Helvetica"/>
                <a:ea typeface="Open Sans"/>
                <a:cs typeface="Helvetica"/>
              </a:rPr>
              <a:t>samaran</a:t>
            </a:r>
            <a:r>
              <a:rPr lang="en-US" sz="2000">
                <a:latin typeface="Helvetica"/>
                <a:ea typeface="Open Sans"/>
                <a:cs typeface="Helvetica"/>
              </a:rPr>
              <a:t>)</a:t>
            </a:r>
            <a:endParaRPr lang="en-ID" sz="2000">
              <a:latin typeface="Helvetica"/>
              <a:ea typeface="Open Sans"/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E2BAF-0EA8-4A0C-8172-790D42835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153649" cy="47545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600"/>
          </a:p>
          <a:p>
            <a:pPr marL="0" indent="0">
              <a:buNone/>
            </a:pPr>
            <a:r>
              <a:rPr lang="en-US" sz="1600">
                <a:latin typeface="Helvetica"/>
                <a:ea typeface="Open Sans"/>
                <a:cs typeface="Helvetica"/>
              </a:rPr>
              <a:t>Ibu Karin yang </a:t>
            </a:r>
            <a:r>
              <a:rPr lang="en-US" sz="1600" err="1">
                <a:latin typeface="Helvetica"/>
                <a:ea typeface="Open Sans"/>
                <a:cs typeface="Helvetica"/>
              </a:rPr>
              <a:t>berjualan</a:t>
            </a:r>
            <a:r>
              <a:rPr lang="en-US" sz="1600">
                <a:latin typeface="Helvetica"/>
                <a:ea typeface="Open Sans"/>
                <a:cs typeface="Helvetica"/>
              </a:rPr>
              <a:t> </a:t>
            </a:r>
            <a:r>
              <a:rPr lang="en-US" sz="1600" err="1">
                <a:latin typeface="Helvetica"/>
                <a:ea typeface="Open Sans"/>
                <a:cs typeface="Helvetica"/>
              </a:rPr>
              <a:t>lotek</a:t>
            </a:r>
            <a:r>
              <a:rPr lang="en-US" sz="1600">
                <a:latin typeface="Helvetica"/>
                <a:ea typeface="Open Sans"/>
                <a:cs typeface="Helvetica"/>
              </a:rPr>
              <a:t> dan jus </a:t>
            </a:r>
            <a:r>
              <a:rPr lang="en-US" sz="1600" err="1">
                <a:latin typeface="Helvetica"/>
                <a:ea typeface="Open Sans"/>
                <a:cs typeface="Helvetica"/>
              </a:rPr>
              <a:t>buah</a:t>
            </a:r>
            <a:r>
              <a:rPr lang="en-US" sz="1600">
                <a:latin typeface="Helvetica"/>
                <a:ea typeface="Open Sans"/>
                <a:cs typeface="Helvetica"/>
              </a:rPr>
              <a:t> </a:t>
            </a:r>
            <a:r>
              <a:rPr lang="en-US" sz="1600" err="1">
                <a:latin typeface="Helvetica"/>
                <a:ea typeface="Open Sans"/>
                <a:cs typeface="Helvetica"/>
              </a:rPr>
              <a:t>mengalami</a:t>
            </a:r>
            <a:r>
              <a:rPr lang="en-US" sz="1600">
                <a:latin typeface="Helvetica"/>
                <a:ea typeface="Open Sans"/>
                <a:cs typeface="Helvetica"/>
              </a:rPr>
              <a:t> </a:t>
            </a:r>
            <a:r>
              <a:rPr lang="en-US" sz="1600" err="1">
                <a:latin typeface="Helvetica"/>
                <a:ea typeface="Open Sans"/>
                <a:cs typeface="Helvetica"/>
              </a:rPr>
              <a:t>kekurangan</a:t>
            </a:r>
            <a:r>
              <a:rPr lang="en-US" sz="1600">
                <a:latin typeface="Helvetica"/>
                <a:ea typeface="Open Sans"/>
                <a:cs typeface="Helvetica"/>
              </a:rPr>
              <a:t> </a:t>
            </a:r>
            <a:r>
              <a:rPr lang="en-US" sz="1600" err="1">
                <a:latin typeface="Helvetica"/>
                <a:ea typeface="Open Sans"/>
                <a:cs typeface="Helvetica"/>
              </a:rPr>
              <a:t>pelanggan</a:t>
            </a:r>
            <a:r>
              <a:rPr lang="en-US" sz="1600">
                <a:latin typeface="Helvetica"/>
                <a:ea typeface="Open Sans"/>
                <a:cs typeface="Helvetica"/>
              </a:rPr>
              <a:t> </a:t>
            </a:r>
            <a:r>
              <a:rPr lang="en-US" sz="1600" err="1">
                <a:latin typeface="Helvetica"/>
                <a:ea typeface="Open Sans"/>
                <a:cs typeface="Helvetica"/>
              </a:rPr>
              <a:t>akibat</a:t>
            </a:r>
            <a:r>
              <a:rPr lang="en-US" sz="1600">
                <a:latin typeface="Helvetica"/>
                <a:ea typeface="Open Sans"/>
                <a:cs typeface="Helvetica"/>
              </a:rPr>
              <a:t> </a:t>
            </a:r>
            <a:r>
              <a:rPr lang="en-US" sz="1600" i="1">
                <a:latin typeface="Helvetica"/>
                <a:ea typeface="Open Sans"/>
                <a:cs typeface="Helvetica"/>
              </a:rPr>
              <a:t>lockdown </a:t>
            </a:r>
            <a:r>
              <a:rPr lang="en-US" sz="1600">
                <a:latin typeface="Helvetica"/>
                <a:ea typeface="Open Sans"/>
                <a:cs typeface="Helvetica"/>
              </a:rPr>
              <a:t>COVID-19. Hal </a:t>
            </a:r>
            <a:r>
              <a:rPr lang="en-US" sz="1600" err="1">
                <a:latin typeface="Helvetica"/>
                <a:ea typeface="Open Sans"/>
                <a:cs typeface="Helvetica"/>
              </a:rPr>
              <a:t>ini</a:t>
            </a:r>
            <a:r>
              <a:rPr lang="en-US" sz="1600">
                <a:latin typeface="Helvetica"/>
                <a:ea typeface="Open Sans"/>
                <a:cs typeface="Helvetica"/>
              </a:rPr>
              <a:t> </a:t>
            </a:r>
            <a:r>
              <a:rPr lang="en-US" sz="1600" err="1">
                <a:latin typeface="Helvetica"/>
                <a:ea typeface="Open Sans"/>
                <a:cs typeface="Helvetica"/>
              </a:rPr>
              <a:t>membuatnya</a:t>
            </a:r>
            <a:r>
              <a:rPr lang="en-US" sz="1600">
                <a:latin typeface="Helvetica"/>
                <a:ea typeface="Open Sans"/>
                <a:cs typeface="Helvetica"/>
              </a:rPr>
              <a:t> </a:t>
            </a:r>
            <a:r>
              <a:rPr lang="en-US" sz="1600" err="1">
                <a:latin typeface="Helvetica"/>
                <a:ea typeface="Open Sans"/>
                <a:cs typeface="Helvetica"/>
              </a:rPr>
              <a:t>khawatir</a:t>
            </a:r>
            <a:r>
              <a:rPr lang="en-US" sz="1600">
                <a:latin typeface="Helvetica"/>
                <a:ea typeface="Open Sans"/>
                <a:cs typeface="Helvetica"/>
              </a:rPr>
              <a:t> dan </a:t>
            </a:r>
            <a:r>
              <a:rPr lang="en-US" sz="1600" err="1">
                <a:latin typeface="Helvetica"/>
                <a:ea typeface="Open Sans"/>
                <a:cs typeface="Helvetica"/>
              </a:rPr>
              <a:t>memikirkan</a:t>
            </a:r>
            <a:r>
              <a:rPr lang="en-US" sz="1600">
                <a:latin typeface="Helvetica"/>
                <a:ea typeface="Open Sans"/>
                <a:cs typeface="Helvetica"/>
              </a:rPr>
              <a:t> </a:t>
            </a:r>
            <a:r>
              <a:rPr lang="en-US" sz="1600" err="1">
                <a:latin typeface="Helvetica"/>
                <a:ea typeface="Open Sans"/>
                <a:cs typeface="Helvetica"/>
              </a:rPr>
              <a:t>biaya</a:t>
            </a:r>
            <a:r>
              <a:rPr lang="en-US" sz="1600">
                <a:latin typeface="Helvetica"/>
                <a:ea typeface="Open Sans"/>
                <a:cs typeface="Helvetica"/>
              </a:rPr>
              <a:t> </a:t>
            </a:r>
            <a:r>
              <a:rPr lang="en-US" sz="1600" err="1">
                <a:latin typeface="Helvetica"/>
                <a:ea typeface="Open Sans"/>
                <a:cs typeface="Helvetica"/>
              </a:rPr>
              <a:t>untuk</a:t>
            </a:r>
            <a:r>
              <a:rPr lang="en-US" sz="1600">
                <a:latin typeface="Helvetica"/>
                <a:ea typeface="Open Sans"/>
                <a:cs typeface="Helvetica"/>
              </a:rPr>
              <a:t> </a:t>
            </a:r>
            <a:r>
              <a:rPr lang="en-US" sz="1600" err="1">
                <a:latin typeface="Helvetica"/>
                <a:ea typeface="Open Sans"/>
                <a:cs typeface="Helvetica"/>
              </a:rPr>
              <a:t>pengadaan</a:t>
            </a:r>
            <a:r>
              <a:rPr lang="en-US" sz="1600">
                <a:latin typeface="Helvetica"/>
                <a:ea typeface="Open Sans"/>
                <a:cs typeface="Helvetica"/>
              </a:rPr>
              <a:t> </a:t>
            </a:r>
            <a:r>
              <a:rPr lang="en-US" sz="1600" err="1">
                <a:latin typeface="Helvetica"/>
                <a:ea typeface="Open Sans"/>
                <a:cs typeface="Helvetica"/>
              </a:rPr>
              <a:t>bahan</a:t>
            </a:r>
            <a:r>
              <a:rPr lang="en-US" sz="1600">
                <a:latin typeface="Helvetica"/>
                <a:ea typeface="Open Sans"/>
                <a:cs typeface="Helvetica"/>
              </a:rPr>
              <a:t> </a:t>
            </a:r>
            <a:r>
              <a:rPr lang="en-US" sz="1600" err="1">
                <a:latin typeface="Helvetica"/>
                <a:ea typeface="Open Sans"/>
                <a:cs typeface="Helvetica"/>
              </a:rPr>
              <a:t>untuk</a:t>
            </a:r>
            <a:r>
              <a:rPr lang="en-US" sz="1600">
                <a:latin typeface="Helvetica"/>
                <a:ea typeface="Open Sans"/>
                <a:cs typeface="Helvetica"/>
              </a:rPr>
              <a:t> </a:t>
            </a:r>
            <a:r>
              <a:rPr lang="en-US" sz="1600" err="1">
                <a:latin typeface="Helvetica"/>
                <a:ea typeface="Open Sans"/>
                <a:cs typeface="Helvetica"/>
              </a:rPr>
              <a:t>usahanya</a:t>
            </a:r>
            <a:r>
              <a:rPr lang="en-US" sz="1600">
                <a:latin typeface="Helvetica"/>
                <a:ea typeface="Open Sans"/>
                <a:cs typeface="Helvetica"/>
              </a:rPr>
              <a:t>. Pada </a:t>
            </a:r>
            <a:r>
              <a:rPr lang="en-US" sz="1600" err="1">
                <a:latin typeface="Helvetica"/>
                <a:ea typeface="Open Sans"/>
                <a:cs typeface="Helvetica"/>
              </a:rPr>
              <a:t>saat</a:t>
            </a:r>
            <a:r>
              <a:rPr lang="en-US" sz="1600">
                <a:latin typeface="Helvetica"/>
                <a:ea typeface="Open Sans"/>
                <a:cs typeface="Helvetica"/>
              </a:rPr>
              <a:t> yang </a:t>
            </a:r>
            <a:r>
              <a:rPr lang="en-US" sz="1600" err="1">
                <a:latin typeface="Helvetica"/>
                <a:ea typeface="Open Sans"/>
                <a:cs typeface="Helvetica"/>
              </a:rPr>
              <a:t>sama</a:t>
            </a:r>
            <a:r>
              <a:rPr lang="en-US" sz="1600">
                <a:latin typeface="Helvetica"/>
                <a:ea typeface="Open Sans"/>
                <a:cs typeface="Helvetica"/>
              </a:rPr>
              <a:t>, blender dan </a:t>
            </a:r>
            <a:r>
              <a:rPr lang="en-US" sz="1600" err="1">
                <a:latin typeface="Helvetica"/>
                <a:ea typeface="Open Sans"/>
                <a:cs typeface="Helvetica"/>
              </a:rPr>
              <a:t>kompornya</a:t>
            </a:r>
            <a:r>
              <a:rPr lang="en-US" sz="1600">
                <a:latin typeface="Helvetica"/>
                <a:ea typeface="Open Sans"/>
                <a:cs typeface="Helvetica"/>
              </a:rPr>
              <a:t> </a:t>
            </a:r>
            <a:r>
              <a:rPr lang="en-US" sz="1600" err="1">
                <a:latin typeface="Helvetica"/>
                <a:ea typeface="Open Sans"/>
                <a:cs typeface="Helvetica"/>
              </a:rPr>
              <a:t>rusak</a:t>
            </a:r>
            <a:r>
              <a:rPr lang="en-US" sz="1600">
                <a:latin typeface="Helvetica"/>
                <a:ea typeface="Open Sans"/>
                <a:cs typeface="Helvetica"/>
              </a:rPr>
              <a:t> – </a:t>
            </a:r>
            <a:r>
              <a:rPr lang="en-US" sz="1600" err="1">
                <a:latin typeface="Helvetica"/>
                <a:ea typeface="Open Sans"/>
                <a:cs typeface="Helvetica"/>
              </a:rPr>
              <a:t>sebuah</a:t>
            </a:r>
            <a:r>
              <a:rPr lang="en-US" sz="1600">
                <a:latin typeface="Helvetica"/>
                <a:ea typeface="Open Sans"/>
                <a:cs typeface="Helvetica"/>
              </a:rPr>
              <a:t> </a:t>
            </a:r>
            <a:r>
              <a:rPr lang="en-US" sz="1600" err="1">
                <a:latin typeface="Helvetica"/>
                <a:ea typeface="Open Sans"/>
                <a:cs typeface="Helvetica"/>
              </a:rPr>
              <a:t>hal</a:t>
            </a:r>
            <a:r>
              <a:rPr lang="en-US" sz="1600">
                <a:latin typeface="Helvetica"/>
                <a:ea typeface="Open Sans"/>
                <a:cs typeface="Helvetica"/>
              </a:rPr>
              <a:t> yang </a:t>
            </a:r>
            <a:r>
              <a:rPr lang="en-US" sz="1600" err="1">
                <a:latin typeface="Helvetica"/>
                <a:ea typeface="Open Sans"/>
                <a:cs typeface="Helvetica"/>
              </a:rPr>
              <a:t>memperburuk</a:t>
            </a:r>
            <a:r>
              <a:rPr lang="en-US" sz="1600">
                <a:latin typeface="Helvetica"/>
                <a:ea typeface="Open Sans"/>
                <a:cs typeface="Helvetica"/>
              </a:rPr>
              <a:t> </a:t>
            </a:r>
            <a:r>
              <a:rPr lang="en-US" sz="1600" err="1">
                <a:latin typeface="Helvetica"/>
                <a:ea typeface="Open Sans"/>
                <a:cs typeface="Helvetica"/>
              </a:rPr>
              <a:t>situasinya</a:t>
            </a:r>
            <a:r>
              <a:rPr lang="en-US" sz="1600">
                <a:latin typeface="Helvetica"/>
                <a:ea typeface="Open Sans"/>
                <a:cs typeface="Helvetica"/>
              </a:rPr>
              <a:t>. </a:t>
            </a: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 b="1" err="1">
                <a:latin typeface="Helvetica"/>
                <a:ea typeface="Open Sans"/>
                <a:cs typeface="Helvetica"/>
              </a:rPr>
              <a:t>Bagaimana</a:t>
            </a:r>
            <a:r>
              <a:rPr lang="en-US" sz="1600" b="1">
                <a:latin typeface="Helvetica"/>
                <a:ea typeface="Open Sans"/>
                <a:cs typeface="Helvetica"/>
              </a:rPr>
              <a:t> </a:t>
            </a:r>
            <a:r>
              <a:rPr lang="en-US" sz="1600" b="1" err="1">
                <a:latin typeface="Helvetica"/>
                <a:ea typeface="Open Sans"/>
                <a:cs typeface="Helvetica"/>
              </a:rPr>
              <a:t>pinjaman</a:t>
            </a:r>
            <a:r>
              <a:rPr lang="en-US" sz="1600" b="1">
                <a:latin typeface="Helvetica"/>
                <a:ea typeface="Open Sans"/>
                <a:cs typeface="Helvetica"/>
              </a:rPr>
              <a:t> </a:t>
            </a:r>
            <a:r>
              <a:rPr lang="en-US" sz="1600" b="1" err="1">
                <a:latin typeface="Helvetica"/>
                <a:ea typeface="Open Sans"/>
                <a:cs typeface="Helvetica"/>
              </a:rPr>
              <a:t>dari</a:t>
            </a:r>
            <a:r>
              <a:rPr lang="en-US" sz="1600" b="1">
                <a:latin typeface="Helvetica"/>
                <a:ea typeface="Open Sans"/>
                <a:cs typeface="Helvetica"/>
              </a:rPr>
              <a:t> </a:t>
            </a:r>
            <a:r>
              <a:rPr lang="en-US" sz="1600" b="1" err="1">
                <a:latin typeface="Helvetica"/>
                <a:ea typeface="Open Sans"/>
                <a:cs typeface="Helvetica"/>
              </a:rPr>
              <a:t>Investree</a:t>
            </a:r>
            <a:r>
              <a:rPr lang="en-US" sz="1600" b="1">
                <a:latin typeface="Helvetica"/>
                <a:ea typeface="Open Sans"/>
                <a:cs typeface="Helvetica"/>
              </a:rPr>
              <a:t> </a:t>
            </a:r>
            <a:r>
              <a:rPr lang="en-US" sz="1600" b="1" err="1">
                <a:latin typeface="Helvetica"/>
                <a:ea typeface="Open Sans"/>
                <a:cs typeface="Helvetica"/>
              </a:rPr>
              <a:t>membantu</a:t>
            </a:r>
            <a:r>
              <a:rPr lang="en-US" sz="1600" b="1">
                <a:latin typeface="Helvetica"/>
                <a:ea typeface="Open Sans"/>
                <a:cs typeface="Helvetica"/>
              </a:rPr>
              <a:t> Ibu Karin?</a:t>
            </a:r>
            <a:endParaRPr lang="en-US"/>
          </a:p>
          <a:p>
            <a:pPr marL="0" indent="0">
              <a:buNone/>
            </a:pPr>
            <a:r>
              <a:rPr lang="en-US" sz="1600" err="1">
                <a:latin typeface="Helvetica"/>
                <a:ea typeface="Open Sans"/>
                <a:cs typeface="Helvetica"/>
              </a:rPr>
              <a:t>Pinjaman</a:t>
            </a:r>
            <a:r>
              <a:rPr lang="en-US" sz="1600">
                <a:latin typeface="Helvetica"/>
                <a:ea typeface="Open Sans"/>
                <a:cs typeface="Helvetica"/>
              </a:rPr>
              <a:t> </a:t>
            </a:r>
            <a:r>
              <a:rPr lang="en-US" sz="1600" err="1">
                <a:latin typeface="Helvetica"/>
                <a:ea typeface="Open Sans"/>
                <a:cs typeface="Helvetica"/>
              </a:rPr>
              <a:t>dari</a:t>
            </a:r>
            <a:r>
              <a:rPr lang="en-US" sz="1600">
                <a:latin typeface="Helvetica"/>
                <a:ea typeface="Open Sans"/>
                <a:cs typeface="Helvetica"/>
              </a:rPr>
              <a:t> </a:t>
            </a:r>
            <a:r>
              <a:rPr lang="en-US" sz="1600" err="1">
                <a:latin typeface="Helvetica"/>
                <a:ea typeface="Open Sans"/>
                <a:cs typeface="Helvetica"/>
              </a:rPr>
              <a:t>Investree</a:t>
            </a:r>
            <a:r>
              <a:rPr lang="en-US" sz="1600">
                <a:latin typeface="Helvetica"/>
                <a:ea typeface="Open Sans"/>
                <a:cs typeface="Helvetica"/>
              </a:rPr>
              <a:t> </a:t>
            </a:r>
            <a:r>
              <a:rPr lang="en-US" sz="1600" err="1">
                <a:latin typeface="Helvetica"/>
                <a:ea typeface="Open Sans"/>
                <a:cs typeface="Helvetica"/>
              </a:rPr>
              <a:t>membantunya</a:t>
            </a:r>
            <a:r>
              <a:rPr lang="en-US" sz="1600">
                <a:latin typeface="Helvetica"/>
                <a:ea typeface="Open Sans"/>
                <a:cs typeface="Helvetica"/>
              </a:rPr>
              <a:t> </a:t>
            </a:r>
            <a:r>
              <a:rPr lang="en-US" sz="1600" err="1">
                <a:latin typeface="Helvetica"/>
                <a:ea typeface="Open Sans"/>
                <a:cs typeface="Helvetica"/>
              </a:rPr>
              <a:t>untuk</a:t>
            </a:r>
            <a:r>
              <a:rPr lang="en-US" sz="1600">
                <a:latin typeface="Helvetica"/>
                <a:ea typeface="Open Sans"/>
                <a:cs typeface="Helvetica"/>
              </a:rPr>
              <a:t> </a:t>
            </a:r>
            <a:r>
              <a:rPr lang="en-US" sz="1600" err="1">
                <a:latin typeface="Helvetica"/>
                <a:ea typeface="Open Sans"/>
                <a:cs typeface="Helvetica"/>
              </a:rPr>
              <a:t>membeli</a:t>
            </a:r>
            <a:r>
              <a:rPr lang="en-US" sz="1600">
                <a:latin typeface="Helvetica"/>
                <a:ea typeface="Open Sans"/>
                <a:cs typeface="Helvetica"/>
              </a:rPr>
              <a:t> </a:t>
            </a:r>
            <a:r>
              <a:rPr lang="en-US" sz="1600" err="1">
                <a:latin typeface="Helvetica"/>
                <a:ea typeface="Open Sans"/>
                <a:cs typeface="Helvetica"/>
              </a:rPr>
              <a:t>peralatan</a:t>
            </a:r>
            <a:r>
              <a:rPr lang="en-US" sz="1600">
                <a:latin typeface="Helvetica"/>
                <a:ea typeface="Open Sans"/>
                <a:cs typeface="Helvetica"/>
              </a:rPr>
              <a:t> </a:t>
            </a:r>
            <a:r>
              <a:rPr lang="en-US" sz="1600" err="1">
                <a:latin typeface="Helvetica"/>
                <a:ea typeface="Open Sans"/>
                <a:cs typeface="Helvetica"/>
              </a:rPr>
              <a:t>baru</a:t>
            </a:r>
            <a:r>
              <a:rPr lang="en-US" sz="1600">
                <a:latin typeface="Helvetica"/>
                <a:ea typeface="Open Sans"/>
                <a:cs typeface="Helvetica"/>
              </a:rPr>
              <a:t>, </a:t>
            </a:r>
            <a:r>
              <a:rPr lang="en-US" sz="1600" err="1">
                <a:latin typeface="Helvetica"/>
                <a:ea typeface="Open Sans"/>
                <a:cs typeface="Helvetica"/>
              </a:rPr>
              <a:t>terutama</a:t>
            </a:r>
            <a:r>
              <a:rPr lang="en-US" sz="1600">
                <a:latin typeface="Helvetica"/>
                <a:ea typeface="Open Sans"/>
                <a:cs typeface="Helvetica"/>
              </a:rPr>
              <a:t> pada </a:t>
            </a:r>
            <a:r>
              <a:rPr lang="en-US" sz="1600" err="1">
                <a:latin typeface="Helvetica"/>
                <a:ea typeface="Open Sans"/>
                <a:cs typeface="Helvetica"/>
              </a:rPr>
              <a:t>saat</a:t>
            </a:r>
            <a:r>
              <a:rPr lang="en-US" sz="1600">
                <a:latin typeface="Helvetica"/>
                <a:ea typeface="Open Sans"/>
                <a:cs typeface="Helvetica"/>
              </a:rPr>
              <a:t> </a:t>
            </a:r>
            <a:r>
              <a:rPr lang="en-US" sz="1600" err="1">
                <a:latin typeface="Helvetica"/>
                <a:ea typeface="Open Sans"/>
                <a:cs typeface="Helvetica"/>
              </a:rPr>
              <a:t>dibutuhkan</a:t>
            </a:r>
            <a:r>
              <a:rPr lang="en-US" sz="1600">
                <a:latin typeface="Helvetica"/>
                <a:ea typeface="Open Sans"/>
                <a:cs typeface="Helvetica"/>
              </a:rPr>
              <a:t>. </a:t>
            </a:r>
            <a:r>
              <a:rPr lang="en-US" sz="1600" err="1">
                <a:latin typeface="Helvetica"/>
                <a:ea typeface="Open Sans"/>
                <a:cs typeface="Helvetica"/>
              </a:rPr>
              <a:t>Denganmembeli</a:t>
            </a:r>
            <a:r>
              <a:rPr lang="en-US" sz="1600">
                <a:latin typeface="Helvetica"/>
                <a:ea typeface="Open Sans"/>
                <a:cs typeface="Helvetica"/>
              </a:rPr>
              <a:t> </a:t>
            </a:r>
            <a:r>
              <a:rPr lang="en-US" sz="1600" err="1">
                <a:latin typeface="Helvetica"/>
                <a:ea typeface="Open Sans"/>
                <a:cs typeface="Helvetica"/>
              </a:rPr>
              <a:t>peralatan</a:t>
            </a:r>
            <a:r>
              <a:rPr lang="en-US" sz="1600">
                <a:latin typeface="Helvetica"/>
                <a:ea typeface="Open Sans"/>
                <a:cs typeface="Helvetica"/>
              </a:rPr>
              <a:t> </a:t>
            </a:r>
            <a:r>
              <a:rPr lang="en-US" sz="1600" err="1">
                <a:latin typeface="Helvetica"/>
                <a:ea typeface="Open Sans"/>
                <a:cs typeface="Helvetica"/>
              </a:rPr>
              <a:t>baru</a:t>
            </a:r>
            <a:r>
              <a:rPr lang="en-US" sz="1600">
                <a:latin typeface="Helvetica"/>
                <a:ea typeface="Open Sans"/>
                <a:cs typeface="Helvetica"/>
              </a:rPr>
              <a:t> </a:t>
            </a:r>
            <a:r>
              <a:rPr lang="en-US" sz="1600" err="1">
                <a:latin typeface="Helvetica"/>
                <a:ea typeface="Open Sans"/>
                <a:cs typeface="Helvetica"/>
              </a:rPr>
              <a:t>ini</a:t>
            </a:r>
            <a:r>
              <a:rPr lang="en-US" sz="1600">
                <a:latin typeface="Helvetica"/>
                <a:ea typeface="Open Sans"/>
                <a:cs typeface="Helvetica"/>
              </a:rPr>
              <a:t> (blender dan </a:t>
            </a:r>
            <a:r>
              <a:rPr lang="en-US" sz="1600" err="1">
                <a:latin typeface="Helvetica"/>
                <a:ea typeface="Open Sans"/>
                <a:cs typeface="Helvetica"/>
              </a:rPr>
              <a:t>kompor</a:t>
            </a:r>
            <a:r>
              <a:rPr lang="en-US" sz="1600">
                <a:latin typeface="Helvetica"/>
                <a:ea typeface="Open Sans"/>
                <a:cs typeface="Helvetica"/>
              </a:rPr>
              <a:t>), </a:t>
            </a:r>
            <a:r>
              <a:rPr lang="en-US" sz="1600" err="1">
                <a:latin typeface="Helvetica"/>
                <a:ea typeface="Open Sans"/>
                <a:cs typeface="Helvetica"/>
              </a:rPr>
              <a:t>dia</a:t>
            </a:r>
            <a:r>
              <a:rPr lang="en-US" sz="1600">
                <a:latin typeface="Helvetica"/>
                <a:ea typeface="Open Sans"/>
                <a:cs typeface="Helvetica"/>
              </a:rPr>
              <a:t> </a:t>
            </a:r>
            <a:r>
              <a:rPr lang="en-US" sz="1600" err="1">
                <a:latin typeface="Helvetica"/>
                <a:ea typeface="Open Sans"/>
                <a:cs typeface="Helvetica"/>
              </a:rPr>
              <a:t>bisa</a:t>
            </a:r>
            <a:r>
              <a:rPr lang="en-US" sz="1600">
                <a:latin typeface="Helvetica"/>
                <a:ea typeface="Open Sans"/>
                <a:cs typeface="Helvetica"/>
              </a:rPr>
              <a:t> </a:t>
            </a:r>
            <a:r>
              <a:rPr lang="en-US" sz="1600" err="1">
                <a:latin typeface="Helvetica"/>
                <a:ea typeface="Open Sans"/>
                <a:cs typeface="Helvetica"/>
              </a:rPr>
              <a:t>menjalankan</a:t>
            </a:r>
            <a:r>
              <a:rPr lang="en-US" sz="1600">
                <a:latin typeface="Helvetica"/>
                <a:ea typeface="Open Sans"/>
                <a:cs typeface="Helvetica"/>
              </a:rPr>
              <a:t> </a:t>
            </a:r>
            <a:r>
              <a:rPr lang="en-US" sz="1600" err="1">
                <a:latin typeface="Helvetica"/>
                <a:ea typeface="Open Sans"/>
                <a:cs typeface="Helvetica"/>
              </a:rPr>
              <a:t>bisnisnya</a:t>
            </a:r>
            <a:r>
              <a:rPr lang="en-US" sz="1600">
                <a:latin typeface="Helvetica"/>
                <a:ea typeface="Open Sans"/>
                <a:cs typeface="Helvetica"/>
              </a:rPr>
              <a:t> </a:t>
            </a:r>
            <a:r>
              <a:rPr lang="en-US" sz="1600" err="1">
                <a:latin typeface="Helvetica"/>
                <a:ea typeface="Open Sans"/>
                <a:cs typeface="Helvetica"/>
              </a:rPr>
              <a:t>kembali</a:t>
            </a:r>
            <a:r>
              <a:rPr lang="en-US" sz="1600">
                <a:latin typeface="Helvetica"/>
                <a:ea typeface="Open Sans"/>
                <a:cs typeface="Helvetica"/>
              </a:rPr>
              <a:t>.</a:t>
            </a:r>
            <a:endParaRPr lang="en-US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ID" sz="1600" i="1">
                <a:effectLst/>
                <a:latin typeface="Helvetica"/>
                <a:ea typeface="Calibri" panose="020F0502020204030204" pitchFamily="34" charset="0"/>
                <a:cs typeface="Helvetica"/>
              </a:rPr>
              <a:t>“</a:t>
            </a:r>
            <a:r>
              <a:rPr lang="en-ID" sz="1600" i="1" err="1">
                <a:latin typeface="Helvetica"/>
                <a:ea typeface="Calibri" panose="020F0502020204030204" pitchFamily="34" charset="0"/>
                <a:cs typeface="Helvetica"/>
              </a:rPr>
              <a:t>Kebetulan</a:t>
            </a:r>
            <a:r>
              <a:rPr lang="en-ID" sz="1600" i="1">
                <a:latin typeface="Helvetica"/>
                <a:ea typeface="Calibri" panose="020F0502020204030204" pitchFamily="34" charset="0"/>
                <a:cs typeface="Helvetica"/>
              </a:rPr>
              <a:t> pas blender </a:t>
            </a:r>
            <a:r>
              <a:rPr lang="en-ID" sz="1600" i="1" err="1">
                <a:latin typeface="Helvetica"/>
                <a:ea typeface="Calibri" panose="020F0502020204030204" pitchFamily="34" charset="0"/>
                <a:cs typeface="Helvetica"/>
              </a:rPr>
              <a:t>saya</a:t>
            </a:r>
            <a:r>
              <a:rPr lang="en-ID" sz="16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err="1">
                <a:latin typeface="Helvetica"/>
                <a:ea typeface="Calibri" panose="020F0502020204030204" pitchFamily="34" charset="0"/>
                <a:cs typeface="Helvetica"/>
              </a:rPr>
              <a:t>rusak</a:t>
            </a:r>
            <a:r>
              <a:rPr lang="en-ID" sz="1600" i="1">
                <a:latin typeface="Helvetica"/>
                <a:ea typeface="Calibri" panose="020F0502020204030204" pitchFamily="34" charset="0"/>
                <a:cs typeface="Helvetica"/>
              </a:rPr>
              <a:t>, pas </a:t>
            </a:r>
            <a:r>
              <a:rPr lang="en-ID" sz="1600" i="1" err="1">
                <a:latin typeface="Helvetica"/>
                <a:ea typeface="Calibri" panose="020F0502020204030204" pitchFamily="34" charset="0"/>
                <a:cs typeface="Helvetica"/>
              </a:rPr>
              <a:t>barengan</a:t>
            </a:r>
            <a:r>
              <a:rPr lang="en-ID" sz="16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err="1">
                <a:latin typeface="Helvetica"/>
                <a:ea typeface="Calibri" panose="020F0502020204030204" pitchFamily="34" charset="0"/>
                <a:cs typeface="Helvetica"/>
              </a:rPr>
              <a:t>sama</a:t>
            </a:r>
            <a:r>
              <a:rPr lang="en-ID" sz="16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err="1">
                <a:latin typeface="Helvetica"/>
                <a:ea typeface="Calibri" panose="020F0502020204030204" pitchFamily="34" charset="0"/>
                <a:cs typeface="Helvetica"/>
              </a:rPr>
              <a:t>kompor</a:t>
            </a:r>
            <a:r>
              <a:rPr lang="en-ID" sz="1600" i="1">
                <a:latin typeface="Helvetica"/>
                <a:ea typeface="Calibri" panose="020F0502020204030204" pitchFamily="34" charset="0"/>
                <a:cs typeface="Helvetica"/>
              </a:rPr>
              <a:t> gas </a:t>
            </a:r>
            <a:r>
              <a:rPr lang="en-ID" sz="1600" i="1" err="1">
                <a:latin typeface="Helvetica"/>
                <a:ea typeface="Calibri" panose="020F0502020204030204" pitchFamily="34" charset="0"/>
                <a:cs typeface="Helvetica"/>
              </a:rPr>
              <a:t>saya</a:t>
            </a:r>
            <a:r>
              <a:rPr lang="en-ID" sz="1600" i="1">
                <a:latin typeface="Helvetica"/>
                <a:ea typeface="Calibri" panose="020F0502020204030204" pitchFamily="34" charset="0"/>
                <a:cs typeface="Helvetica"/>
              </a:rPr>
              <a:t> juga </a:t>
            </a:r>
            <a:r>
              <a:rPr lang="en-ID" sz="1600" i="1" err="1">
                <a:latin typeface="Helvetica"/>
                <a:ea typeface="Calibri" panose="020F0502020204030204" pitchFamily="34" charset="0"/>
                <a:cs typeface="Helvetica"/>
              </a:rPr>
              <a:t>rusak</a:t>
            </a:r>
            <a:r>
              <a:rPr lang="en-ID" sz="1600" i="1">
                <a:effectLst/>
                <a:latin typeface="Helvetica"/>
                <a:ea typeface="Calibri" panose="020F0502020204030204" pitchFamily="34" charset="0"/>
                <a:cs typeface="Helvetica"/>
              </a:rPr>
              <a:t>, </a:t>
            </a:r>
            <a:r>
              <a:rPr lang="en-ID" sz="1600" i="1" err="1">
                <a:latin typeface="Helvetica"/>
                <a:ea typeface="Calibri" panose="020F0502020204030204" pitchFamily="34" charset="0"/>
                <a:cs typeface="Helvetica"/>
              </a:rPr>
              <a:t>sama</a:t>
            </a:r>
            <a:r>
              <a:rPr lang="en-ID" sz="1600" i="1">
                <a:latin typeface="Helvetica"/>
                <a:ea typeface="Calibri" panose="020F0502020204030204" pitchFamily="34" charset="0"/>
                <a:cs typeface="Helvetica"/>
              </a:rPr>
              <a:t> pas </a:t>
            </a:r>
            <a:r>
              <a:rPr lang="en-ID" sz="1600" i="1" err="1">
                <a:latin typeface="Helvetica"/>
                <a:ea typeface="Calibri" panose="020F0502020204030204" pitchFamily="34" charset="0"/>
                <a:cs typeface="Helvetica"/>
              </a:rPr>
              <a:t>bikin</a:t>
            </a:r>
            <a:r>
              <a:rPr lang="en-ID" sz="1600" i="1">
                <a:latin typeface="Helvetica"/>
                <a:ea typeface="Calibri" panose="020F0502020204030204" pitchFamily="34" charset="0"/>
                <a:cs typeface="Helvetica"/>
              </a:rPr>
              <a:t> banner-banner </a:t>
            </a:r>
            <a:r>
              <a:rPr lang="en-ID" sz="1600" i="1" err="1">
                <a:latin typeface="Helvetica"/>
                <a:ea typeface="Calibri" panose="020F0502020204030204" pitchFamily="34" charset="0"/>
                <a:cs typeface="Helvetica"/>
              </a:rPr>
              <a:t>itu</a:t>
            </a:r>
            <a:r>
              <a:rPr lang="en-ID" sz="1600" i="1">
                <a:latin typeface="Helvetica"/>
                <a:ea typeface="Calibri" panose="020F0502020204030204" pitchFamily="34" charset="0"/>
                <a:cs typeface="Helvetica"/>
              </a:rPr>
              <a:t> juga</a:t>
            </a:r>
            <a:r>
              <a:rPr lang="en-ID" sz="1600" i="1">
                <a:effectLst/>
                <a:latin typeface="Helvetica"/>
                <a:ea typeface="Calibri" panose="020F0502020204030204" pitchFamily="34" charset="0"/>
                <a:cs typeface="Helvetica"/>
              </a:rPr>
              <a:t>. </a:t>
            </a:r>
            <a:r>
              <a:rPr lang="en-ID" sz="1600" i="1">
                <a:latin typeface="Helvetica"/>
                <a:ea typeface="Calibri" panose="020F0502020204030204" pitchFamily="34" charset="0"/>
                <a:cs typeface="Helvetica"/>
              </a:rPr>
              <a:t>Nah </a:t>
            </a:r>
            <a:r>
              <a:rPr lang="en-ID" sz="1600" i="1" err="1">
                <a:latin typeface="Helvetica"/>
                <a:ea typeface="Calibri" panose="020F0502020204030204" pitchFamily="34" charset="0"/>
                <a:cs typeface="Helvetica"/>
              </a:rPr>
              <a:t>itu</a:t>
            </a:r>
            <a:r>
              <a:rPr lang="en-ID" sz="1600" i="1">
                <a:latin typeface="Helvetica"/>
                <a:ea typeface="Calibri" panose="020F0502020204030204" pitchFamily="34" charset="0"/>
                <a:cs typeface="Helvetica"/>
              </a:rPr>
              <a:t> (</a:t>
            </a:r>
            <a:r>
              <a:rPr lang="en-ID" sz="1600" i="1" err="1">
                <a:latin typeface="Helvetica"/>
                <a:ea typeface="Calibri" panose="020F0502020204030204" pitchFamily="34" charset="0"/>
                <a:cs typeface="Helvetica"/>
              </a:rPr>
              <a:t>pinjaman</a:t>
            </a:r>
            <a:r>
              <a:rPr lang="en-ID" sz="16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err="1">
                <a:latin typeface="Helvetica"/>
                <a:ea typeface="Calibri" panose="020F0502020204030204" pitchFamily="34" charset="0"/>
                <a:cs typeface="Helvetica"/>
              </a:rPr>
              <a:t>dari</a:t>
            </a:r>
            <a:r>
              <a:rPr lang="en-ID" sz="16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err="1">
                <a:latin typeface="Helvetica"/>
                <a:ea typeface="Calibri" panose="020F0502020204030204" pitchFamily="34" charset="0"/>
                <a:cs typeface="Helvetica"/>
              </a:rPr>
              <a:t>Investree</a:t>
            </a:r>
            <a:r>
              <a:rPr lang="en-ID" sz="1600" i="1">
                <a:latin typeface="Helvetica"/>
                <a:ea typeface="Calibri" panose="020F0502020204030204" pitchFamily="34" charset="0"/>
                <a:cs typeface="Helvetica"/>
              </a:rPr>
              <a:t>) </a:t>
            </a:r>
            <a:r>
              <a:rPr lang="en-ID" sz="1600" i="1" err="1">
                <a:latin typeface="Helvetica"/>
                <a:ea typeface="Calibri" panose="020F0502020204030204" pitchFamily="34" charset="0"/>
                <a:cs typeface="Helvetica"/>
              </a:rPr>
              <a:t>membantu</a:t>
            </a:r>
            <a:r>
              <a:rPr lang="en-ID" sz="16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err="1">
                <a:latin typeface="Helvetica"/>
                <a:ea typeface="Calibri" panose="020F0502020204030204" pitchFamily="34" charset="0"/>
                <a:cs typeface="Helvetica"/>
              </a:rPr>
              <a:t>saya</a:t>
            </a:r>
            <a:r>
              <a:rPr lang="en-ID" sz="16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err="1">
                <a:latin typeface="Helvetica"/>
                <a:ea typeface="Calibri" panose="020F0502020204030204" pitchFamily="34" charset="0"/>
                <a:cs typeface="Helvetica"/>
              </a:rPr>
              <a:t>untuk</a:t>
            </a:r>
            <a:r>
              <a:rPr lang="en-ID" sz="16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err="1">
                <a:latin typeface="Helvetica"/>
                <a:ea typeface="Calibri" panose="020F0502020204030204" pitchFamily="34" charset="0"/>
                <a:cs typeface="Helvetica"/>
              </a:rPr>
              <a:t>membeli</a:t>
            </a:r>
            <a:r>
              <a:rPr lang="en-ID" sz="1600" i="1">
                <a:latin typeface="Helvetica"/>
                <a:ea typeface="Calibri" panose="020F0502020204030204" pitchFamily="34" charset="0"/>
                <a:cs typeface="Helvetica"/>
              </a:rPr>
              <a:t> yang </a:t>
            </a:r>
            <a:r>
              <a:rPr lang="en-ID" sz="1600" i="1" err="1">
                <a:latin typeface="Helvetica"/>
                <a:ea typeface="Calibri" panose="020F0502020204030204" pitchFamily="34" charset="0"/>
                <a:cs typeface="Helvetica"/>
              </a:rPr>
              <a:t>baru</a:t>
            </a:r>
            <a:r>
              <a:rPr lang="en-ID" sz="16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err="1">
                <a:latin typeface="Helvetica"/>
                <a:ea typeface="Calibri" panose="020F0502020204030204" pitchFamily="34" charset="0"/>
                <a:cs typeface="Helvetica"/>
              </a:rPr>
              <a:t>dengan</a:t>
            </a:r>
            <a:r>
              <a:rPr lang="en-ID" sz="16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err="1">
                <a:latin typeface="Helvetica"/>
                <a:ea typeface="Calibri" panose="020F0502020204030204" pitchFamily="34" charset="0"/>
                <a:cs typeface="Helvetica"/>
              </a:rPr>
              <a:t>pinjaman</a:t>
            </a:r>
            <a:r>
              <a:rPr lang="en-ID" sz="16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err="1">
                <a:latin typeface="Helvetica"/>
                <a:ea typeface="Calibri" panose="020F0502020204030204" pitchFamily="34" charset="0"/>
                <a:cs typeface="Helvetica"/>
              </a:rPr>
              <a:t>itu</a:t>
            </a:r>
            <a:r>
              <a:rPr lang="en-ID" sz="1600" i="1">
                <a:effectLst/>
                <a:latin typeface="Helvetica"/>
                <a:ea typeface="Calibri" panose="020F0502020204030204" pitchFamily="34" charset="0"/>
                <a:cs typeface="Helvetica"/>
              </a:rPr>
              <a:t>.”</a:t>
            </a:r>
            <a:endParaRPr lang="en-US" sz="1600" i="1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1878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D3F2D-64EF-4AFA-8066-2D5D75C2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663" y="2458364"/>
            <a:ext cx="10045700" cy="1325563"/>
          </a:xfrm>
        </p:spPr>
        <p:txBody>
          <a:bodyPr>
            <a:normAutofit/>
          </a:bodyPr>
          <a:lstStyle/>
          <a:p>
            <a:r>
              <a:rPr lang="en-US" sz="3200">
                <a:latin typeface="Helvetica"/>
                <a:ea typeface="Open Sans"/>
                <a:cs typeface="Helvetica"/>
              </a:rPr>
              <a:t>Tenaga </a:t>
            </a:r>
            <a:r>
              <a:rPr lang="en-US" sz="3200" err="1">
                <a:latin typeface="Helvetica"/>
                <a:ea typeface="Open Sans"/>
                <a:cs typeface="Helvetica"/>
              </a:rPr>
              <a:t>kerja</a:t>
            </a:r>
            <a:endParaRPr lang="en-ID" sz="3200" b="1">
              <a:latin typeface="Helvetica"/>
              <a:ea typeface="Open Sans"/>
              <a:cs typeface="Helvetica"/>
            </a:endParaRPr>
          </a:p>
        </p:txBody>
      </p:sp>
      <p:pic>
        <p:nvPicPr>
          <p:cNvPr id="3" name="Picture 2" descr="A large city&#10;&#10;Description automatically generated">
            <a:extLst>
              <a:ext uri="{FF2B5EF4-FFF2-40B4-BE49-F238E27FC236}">
                <a16:creationId xmlns:a16="http://schemas.microsoft.com/office/drawing/2014/main" id="{98B599F4-81FC-43B7-8C4D-90BC4C44D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59682" r="13063" b="23390"/>
          <a:stretch/>
        </p:blipFill>
        <p:spPr>
          <a:xfrm>
            <a:off x="0" y="2721945"/>
            <a:ext cx="1308100" cy="79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1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6EB5D0-FC0A-48FF-9C56-DA27DD42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51" y="144180"/>
            <a:ext cx="9808273" cy="915035"/>
          </a:xfrm>
        </p:spPr>
        <p:txBody>
          <a:bodyPr>
            <a:noAutofit/>
          </a:bodyPr>
          <a:lstStyle/>
          <a:p>
            <a:r>
              <a:rPr lang="en-US" sz="2000" b="1" dirty="0" err="1"/>
              <a:t>Peminjam</a:t>
            </a:r>
            <a:r>
              <a:rPr lang="en-US" sz="2000" b="1" dirty="0"/>
              <a:t> </a:t>
            </a:r>
            <a:r>
              <a:rPr lang="en-US" sz="2000" b="1" dirty="0" err="1"/>
              <a:t>kecil</a:t>
            </a:r>
            <a:r>
              <a:rPr lang="en-US" sz="2000" dirty="0" err="1"/>
              <a:t>-</a:t>
            </a:r>
            <a:r>
              <a:rPr lang="en-US" sz="2000" b="1" dirty="0" err="1"/>
              <a:t>menengah</a:t>
            </a:r>
            <a:r>
              <a:rPr lang="en-US" sz="2000" b="1" dirty="0"/>
              <a:t> yang </a:t>
            </a:r>
            <a:r>
              <a:rPr lang="en-US" sz="2000" b="1" dirty="0" err="1"/>
              <a:t>memberhentikan</a:t>
            </a:r>
            <a:r>
              <a:rPr lang="en-US" sz="2000" b="1" dirty="0"/>
              <a:t> </a:t>
            </a:r>
            <a:r>
              <a:rPr lang="en-US" sz="2000" b="1" dirty="0" err="1"/>
              <a:t>pekerja</a:t>
            </a:r>
            <a:r>
              <a:rPr lang="en-US" sz="2000" b="1" dirty="0"/>
              <a:t> </a:t>
            </a:r>
            <a:r>
              <a:rPr lang="en-US" sz="2000" dirty="0"/>
              <a:t>di </a:t>
            </a:r>
            <a:r>
              <a:rPr lang="en-US" sz="2000" dirty="0" err="1"/>
              <a:t>awal</a:t>
            </a:r>
            <a:r>
              <a:rPr lang="en-US" sz="2000" dirty="0"/>
              <a:t> </a:t>
            </a:r>
            <a:r>
              <a:rPr lang="en-US" sz="2000" b="1" dirty="0" err="1"/>
              <a:t>pandemi</a:t>
            </a:r>
            <a:r>
              <a:rPr lang="en-US" sz="2000" b="1" dirty="0"/>
              <a:t> </a:t>
            </a:r>
            <a:r>
              <a:rPr lang="en-US" sz="2000" b="1" dirty="0" err="1"/>
              <a:t>mampu</a:t>
            </a:r>
            <a:r>
              <a:rPr lang="en-US" sz="2000" b="1" dirty="0"/>
              <a:t> </a:t>
            </a:r>
            <a:r>
              <a:rPr lang="en-US" sz="2000" b="1" dirty="0" err="1"/>
              <a:t>membuka</a:t>
            </a:r>
            <a:r>
              <a:rPr lang="en-US" sz="2000" b="1" dirty="0"/>
              <a:t> </a:t>
            </a:r>
            <a:r>
              <a:rPr lang="en-US" sz="2000" b="1" dirty="0" err="1"/>
              <a:t>kesempatan</a:t>
            </a:r>
            <a:r>
              <a:rPr lang="en-US" sz="2000" b="1" dirty="0"/>
              <a:t> </a:t>
            </a:r>
            <a:r>
              <a:rPr lang="en-US" sz="2000" b="1" dirty="0" err="1"/>
              <a:t>kerja</a:t>
            </a:r>
            <a:r>
              <a:rPr lang="en-US" sz="2000" b="1" dirty="0"/>
              <a:t> </a:t>
            </a:r>
            <a:r>
              <a:rPr lang="en-US" sz="2000" b="1" dirty="0" err="1"/>
              <a:t>setelah</a:t>
            </a:r>
            <a:r>
              <a:rPr lang="en-US" sz="2000" b="1" dirty="0"/>
              <a:t> </a:t>
            </a:r>
            <a:r>
              <a:rPr lang="en-US" sz="2000" b="1" dirty="0" err="1"/>
              <a:t>menerima</a:t>
            </a:r>
            <a:r>
              <a:rPr lang="en-US" sz="2000" b="1" dirty="0"/>
              <a:t> </a:t>
            </a:r>
            <a:r>
              <a:rPr lang="en-US" sz="2000" b="1" dirty="0" err="1"/>
              <a:t>pinjaman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Investree</a:t>
            </a:r>
            <a:endParaRPr lang="id-ID" sz="2000" b="1" dirty="0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D20F2E4B-88BC-49D9-99D6-266D64D8D5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776176"/>
              </p:ext>
            </p:extLst>
          </p:nvPr>
        </p:nvGraphicFramePr>
        <p:xfrm>
          <a:off x="453097" y="1108385"/>
          <a:ext cx="3236596" cy="216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96E8A7A6-13AE-4E4E-AA14-84A0A6E36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291788"/>
              </p:ext>
            </p:extLst>
          </p:nvPr>
        </p:nvGraphicFramePr>
        <p:xfrm>
          <a:off x="4332464" y="1057385"/>
          <a:ext cx="3477872" cy="2162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32410AF8-A480-444C-9CBB-18DDD6D7D5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850375"/>
              </p:ext>
            </p:extLst>
          </p:nvPr>
        </p:nvGraphicFramePr>
        <p:xfrm>
          <a:off x="453096" y="3164764"/>
          <a:ext cx="3236597" cy="2458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6CEEA621-6BE4-4E94-A0A1-E151423766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800459"/>
              </p:ext>
            </p:extLst>
          </p:nvPr>
        </p:nvGraphicFramePr>
        <p:xfrm>
          <a:off x="4499862" y="3093561"/>
          <a:ext cx="3143075" cy="237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66C884-145E-41BB-AA86-F7FBE472F4B1}"/>
              </a:ext>
            </a:extLst>
          </p:cNvPr>
          <p:cNvCxnSpPr>
            <a:cxnSpLocks/>
          </p:cNvCxnSpPr>
          <p:nvPr/>
        </p:nvCxnSpPr>
        <p:spPr>
          <a:xfrm flipH="1">
            <a:off x="619912" y="2648560"/>
            <a:ext cx="794266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805983-2E5E-4C04-8F5E-664A2AFF4F91}"/>
              </a:ext>
            </a:extLst>
          </p:cNvPr>
          <p:cNvCxnSpPr>
            <a:cxnSpLocks/>
          </p:cNvCxnSpPr>
          <p:nvPr/>
        </p:nvCxnSpPr>
        <p:spPr>
          <a:xfrm>
            <a:off x="619912" y="2648560"/>
            <a:ext cx="0" cy="192426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D76E1C-7B09-497A-ABA7-150918AE052F}"/>
              </a:ext>
            </a:extLst>
          </p:cNvPr>
          <p:cNvCxnSpPr>
            <a:cxnSpLocks/>
          </p:cNvCxnSpPr>
          <p:nvPr/>
        </p:nvCxnSpPr>
        <p:spPr>
          <a:xfrm>
            <a:off x="619912" y="4572821"/>
            <a:ext cx="580474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833AD7-2275-4D38-9096-036B21C1AECA}"/>
              </a:ext>
            </a:extLst>
          </p:cNvPr>
          <p:cNvCxnSpPr>
            <a:cxnSpLocks/>
          </p:cNvCxnSpPr>
          <p:nvPr/>
        </p:nvCxnSpPr>
        <p:spPr>
          <a:xfrm flipH="1">
            <a:off x="4646049" y="2030728"/>
            <a:ext cx="83466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933AB5-7193-4F54-BFF2-08FACDCB920C}"/>
              </a:ext>
            </a:extLst>
          </p:cNvPr>
          <p:cNvCxnSpPr>
            <a:cxnSpLocks/>
          </p:cNvCxnSpPr>
          <p:nvPr/>
        </p:nvCxnSpPr>
        <p:spPr>
          <a:xfrm>
            <a:off x="4646049" y="2030728"/>
            <a:ext cx="0" cy="253887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EBC536-E24B-4F62-A28B-C48853B05B1D}"/>
              </a:ext>
            </a:extLst>
          </p:cNvPr>
          <p:cNvCxnSpPr>
            <a:cxnSpLocks/>
          </p:cNvCxnSpPr>
          <p:nvPr/>
        </p:nvCxnSpPr>
        <p:spPr>
          <a:xfrm>
            <a:off x="4646049" y="4569605"/>
            <a:ext cx="605984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8E82536-AB38-44BA-AA46-AD99EE939B2A}"/>
              </a:ext>
            </a:extLst>
          </p:cNvPr>
          <p:cNvSpPr txBox="1"/>
          <p:nvPr/>
        </p:nvSpPr>
        <p:spPr>
          <a:xfrm>
            <a:off x="453096" y="5660141"/>
            <a:ext cx="37518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Saat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pandemi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muncul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, 29%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peminjam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kecil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terpaksa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harus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memberhentikan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pekerjanya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Namun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setelah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memperoleh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pinjaman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dari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Investree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, 21%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dari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mereka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mampu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bangkit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dan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membuka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kesempatan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kerja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sementara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63%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mampu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mencegah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PHK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lebih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lanjut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ID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A8A8E9-87C4-4A92-BA18-911836278070}"/>
              </a:ext>
            </a:extLst>
          </p:cNvPr>
          <p:cNvSpPr txBox="1"/>
          <p:nvPr/>
        </p:nvSpPr>
        <p:spPr>
          <a:xfrm>
            <a:off x="4499862" y="5675950"/>
            <a:ext cx="3751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Saat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pandemi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muncul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, 22%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peminjam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menengah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terpaksa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harus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memberhentikan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pekerja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mereka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Namun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setelah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menerima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pinjaman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dari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Investree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, 62%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dari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mereka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mampu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bangkit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kembali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dan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membuka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kesempatan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kerja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sementara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sisanya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mampu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mencegah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PHK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lebih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lanjut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ID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A5A7D9B9-BAA7-4375-AD54-6220C281B0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732049"/>
              </p:ext>
            </p:extLst>
          </p:nvPr>
        </p:nvGraphicFramePr>
        <p:xfrm>
          <a:off x="8225434" y="1055975"/>
          <a:ext cx="4075578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B45A70F3-DED9-4BEB-8EF3-DEBBA13520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655303"/>
              </p:ext>
            </p:extLst>
          </p:nvPr>
        </p:nvGraphicFramePr>
        <p:xfrm>
          <a:off x="8242441" y="3633334"/>
          <a:ext cx="4075578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8E001896-50DD-4500-857F-4CFC2FF210FD}"/>
              </a:ext>
            </a:extLst>
          </p:cNvPr>
          <p:cNvGrpSpPr/>
          <p:nvPr/>
        </p:nvGrpSpPr>
        <p:grpSpPr>
          <a:xfrm>
            <a:off x="9131646" y="2994606"/>
            <a:ext cx="2263152" cy="591790"/>
            <a:chOff x="1530890" y="2296620"/>
            <a:chExt cx="1971303" cy="59179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2A834D80-344D-47B1-8D6C-3500902E4FDA}"/>
                </a:ext>
              </a:extLst>
            </p:cNvPr>
            <p:cNvSpPr/>
            <p:nvPr/>
          </p:nvSpPr>
          <p:spPr>
            <a:xfrm>
              <a:off x="1564903" y="2297214"/>
              <a:ext cx="1937290" cy="591196"/>
            </a:xfrm>
            <a:prstGeom prst="roundRect">
              <a:avLst>
                <a:gd name="adj" fmla="val 3119"/>
              </a:avLst>
            </a:prstGeom>
            <a:solidFill>
              <a:schemeClr val="bg1"/>
            </a:solidFill>
            <a:ln>
              <a:noFill/>
            </a:ln>
            <a:effectLst>
              <a:outerShdw blurRad="495300" dist="419100" dir="5400000" sx="76000" sy="76000" algn="t" rotWithShape="0">
                <a:srgbClr val="002060">
                  <a:alpha val="1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E5DEDB-B41A-420A-B684-22C5EDC89A8B}"/>
                </a:ext>
              </a:extLst>
            </p:cNvPr>
            <p:cNvSpPr txBox="1"/>
            <p:nvPr/>
          </p:nvSpPr>
          <p:spPr>
            <a:xfrm>
              <a:off x="2298595" y="2296620"/>
              <a:ext cx="830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latin typeface="Helvetica" panose="020B0604020202020204" pitchFamily="34" charset="0"/>
                  <a:cs typeface="Helvetica" panose="020B0604020202020204" pitchFamily="34" charset="0"/>
                </a:rPr>
                <a:t>1.407</a:t>
              </a:r>
              <a:endParaRPr lang="en-ID" sz="1200" b="1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3810CB3E-3C50-41F5-B05A-5E904D476617}"/>
                </a:ext>
              </a:extLst>
            </p:cNvPr>
            <p:cNvSpPr/>
            <p:nvPr/>
          </p:nvSpPr>
          <p:spPr>
            <a:xfrm rot="16200000">
              <a:off x="2198514" y="2352098"/>
              <a:ext cx="144000" cy="1440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CFFF283-3604-4545-80D0-07019EF355F0}"/>
                </a:ext>
              </a:extLst>
            </p:cNvPr>
            <p:cNvSpPr txBox="1"/>
            <p:nvPr/>
          </p:nvSpPr>
          <p:spPr>
            <a:xfrm>
              <a:off x="1530890" y="2466777"/>
              <a:ext cx="197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err="1">
                  <a:latin typeface="Helvetica" panose="020B0604020202020204" pitchFamily="34" charset="0"/>
                  <a:cs typeface="Helvetica" panose="020B0604020202020204" pitchFamily="34" charset="0"/>
                </a:rPr>
                <a:t>Kesempatan</a:t>
              </a:r>
              <a:r>
                <a:rPr lang="en-US" sz="1000" b="1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000" b="1" err="1">
                  <a:latin typeface="Helvetica" panose="020B0604020202020204" pitchFamily="34" charset="0"/>
                  <a:cs typeface="Helvetica" panose="020B0604020202020204" pitchFamily="34" charset="0"/>
                </a:rPr>
                <a:t>kerja</a:t>
              </a:r>
              <a:r>
                <a:rPr lang="en-US" sz="1000" b="1">
                  <a:latin typeface="Helvetica" panose="020B0604020202020204" pitchFamily="34" charset="0"/>
                  <a:cs typeface="Helvetica" panose="020B0604020202020204" pitchFamily="34" charset="0"/>
                </a:rPr>
                <a:t> yang </a:t>
              </a:r>
              <a:r>
                <a:rPr lang="en-US" sz="1000" b="1" err="1">
                  <a:latin typeface="Helvetica" panose="020B0604020202020204" pitchFamily="34" charset="0"/>
                  <a:cs typeface="Helvetica" panose="020B0604020202020204" pitchFamily="34" charset="0"/>
                </a:rPr>
                <a:t>dihasilkan</a:t>
              </a:r>
              <a:r>
                <a:rPr lang="en-US" sz="1000" b="1">
                  <a:latin typeface="Helvetica" panose="020B0604020202020204" pitchFamily="34" charset="0"/>
                  <a:cs typeface="Helvetica" panose="020B0604020202020204" pitchFamily="34" charset="0"/>
                </a:rPr>
                <a:t> oleh </a:t>
              </a:r>
              <a:r>
                <a:rPr lang="en-US" sz="1000" b="1" err="1">
                  <a:latin typeface="Helvetica" panose="020B0604020202020204" pitchFamily="34" charset="0"/>
                  <a:cs typeface="Helvetica" panose="020B0604020202020204" pitchFamily="34" charset="0"/>
                </a:rPr>
                <a:t>peminjam</a:t>
              </a:r>
              <a:r>
                <a:rPr lang="en-US" sz="1000" b="1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000" b="1" err="1">
                  <a:latin typeface="Helvetica" panose="020B0604020202020204" pitchFamily="34" charset="0"/>
                  <a:cs typeface="Helvetica" panose="020B0604020202020204" pitchFamily="34" charset="0"/>
                </a:rPr>
                <a:t>kecil</a:t>
              </a:r>
              <a:endParaRPr lang="en-ID" sz="1000" b="1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6CA6E88-87C6-40F5-9C70-4E5E9A62E22B}"/>
              </a:ext>
            </a:extLst>
          </p:cNvPr>
          <p:cNvGrpSpPr/>
          <p:nvPr/>
        </p:nvGrpSpPr>
        <p:grpSpPr>
          <a:xfrm>
            <a:off x="9131646" y="5565613"/>
            <a:ext cx="2263154" cy="591790"/>
            <a:chOff x="1530890" y="2296620"/>
            <a:chExt cx="1971303" cy="59179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311943EE-9808-4EE0-8DBE-9B087879BCA2}"/>
                </a:ext>
              </a:extLst>
            </p:cNvPr>
            <p:cNvSpPr/>
            <p:nvPr/>
          </p:nvSpPr>
          <p:spPr>
            <a:xfrm>
              <a:off x="1564903" y="2297214"/>
              <a:ext cx="1937290" cy="591196"/>
            </a:xfrm>
            <a:prstGeom prst="roundRect">
              <a:avLst>
                <a:gd name="adj" fmla="val 3119"/>
              </a:avLst>
            </a:prstGeom>
            <a:solidFill>
              <a:schemeClr val="bg1"/>
            </a:solidFill>
            <a:ln>
              <a:noFill/>
            </a:ln>
            <a:effectLst>
              <a:outerShdw blurRad="495300" dist="419100" dir="5400000" sx="76000" sy="76000" algn="t" rotWithShape="0">
                <a:srgbClr val="002060">
                  <a:alpha val="1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9BE7351-191E-46FD-B833-E7070CBF7895}"/>
                </a:ext>
              </a:extLst>
            </p:cNvPr>
            <p:cNvSpPr txBox="1"/>
            <p:nvPr/>
          </p:nvSpPr>
          <p:spPr>
            <a:xfrm>
              <a:off x="2298595" y="2296620"/>
              <a:ext cx="830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latin typeface="Helvetica" panose="020B0604020202020204" pitchFamily="34" charset="0"/>
                  <a:cs typeface="Helvetica" panose="020B0604020202020204" pitchFamily="34" charset="0"/>
                </a:rPr>
                <a:t>1.175</a:t>
              </a:r>
              <a:endParaRPr lang="en-ID" sz="1200" b="1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7B3B6BEF-75BD-424A-9C9A-7E75AC034FC3}"/>
                </a:ext>
              </a:extLst>
            </p:cNvPr>
            <p:cNvSpPr/>
            <p:nvPr/>
          </p:nvSpPr>
          <p:spPr>
            <a:xfrm rot="16200000">
              <a:off x="2198514" y="2352098"/>
              <a:ext cx="144000" cy="1440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48CBDBA-3F0A-4F26-B716-45235842B881}"/>
                </a:ext>
              </a:extLst>
            </p:cNvPr>
            <p:cNvSpPr txBox="1"/>
            <p:nvPr/>
          </p:nvSpPr>
          <p:spPr>
            <a:xfrm>
              <a:off x="1530890" y="2466777"/>
              <a:ext cx="197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err="1">
                  <a:latin typeface="Helvetica" panose="020B0604020202020204" pitchFamily="34" charset="0"/>
                  <a:cs typeface="Helvetica" panose="020B0604020202020204" pitchFamily="34" charset="0"/>
                </a:rPr>
                <a:t>Kesempatan</a:t>
              </a:r>
              <a:r>
                <a:rPr lang="en-US" sz="1000" b="1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000" b="1" err="1">
                  <a:latin typeface="Helvetica" panose="020B0604020202020204" pitchFamily="34" charset="0"/>
                  <a:cs typeface="Helvetica" panose="020B0604020202020204" pitchFamily="34" charset="0"/>
                </a:rPr>
                <a:t>kerja</a:t>
              </a:r>
              <a:r>
                <a:rPr lang="en-US" sz="1000" b="1">
                  <a:latin typeface="Helvetica" panose="020B0604020202020204" pitchFamily="34" charset="0"/>
                  <a:cs typeface="Helvetica" panose="020B0604020202020204" pitchFamily="34" charset="0"/>
                </a:rPr>
                <a:t> yang </a:t>
              </a:r>
              <a:r>
                <a:rPr lang="en-US" sz="1000" b="1" err="1">
                  <a:latin typeface="Helvetica" panose="020B0604020202020204" pitchFamily="34" charset="0"/>
                  <a:cs typeface="Helvetica" panose="020B0604020202020204" pitchFamily="34" charset="0"/>
                </a:rPr>
                <a:t>dihasilkan</a:t>
              </a:r>
              <a:r>
                <a:rPr lang="en-US" sz="1000" b="1">
                  <a:latin typeface="Helvetica" panose="020B0604020202020204" pitchFamily="34" charset="0"/>
                  <a:cs typeface="Helvetica" panose="020B0604020202020204" pitchFamily="34" charset="0"/>
                </a:rPr>
                <a:t> oleh </a:t>
              </a:r>
              <a:r>
                <a:rPr lang="en-US" sz="1000" b="1" err="1">
                  <a:latin typeface="Helvetica" panose="020B0604020202020204" pitchFamily="34" charset="0"/>
                  <a:cs typeface="Helvetica" panose="020B0604020202020204" pitchFamily="34" charset="0"/>
                </a:rPr>
                <a:t>peminjam</a:t>
              </a:r>
              <a:r>
                <a:rPr lang="en-US" sz="1000" b="1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000" b="1" err="1">
                  <a:latin typeface="Helvetica" panose="020B0604020202020204" pitchFamily="34" charset="0"/>
                  <a:cs typeface="Helvetica" panose="020B0604020202020204" pitchFamily="34" charset="0"/>
                </a:rPr>
                <a:t>menengah</a:t>
              </a:r>
              <a:endParaRPr lang="en-ID" sz="1000" b="1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E5AE7F-EBA5-42FC-B699-22B94F97A184}"/>
              </a:ext>
            </a:extLst>
          </p:cNvPr>
          <p:cNvCxnSpPr>
            <a:cxnSpLocks/>
          </p:cNvCxnSpPr>
          <p:nvPr/>
        </p:nvCxnSpPr>
        <p:spPr>
          <a:xfrm>
            <a:off x="8242441" y="1190625"/>
            <a:ext cx="0" cy="442270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15BC4BE2-E7DF-445A-BBBC-E56E1C567168}"/>
              </a:ext>
            </a:extLst>
          </p:cNvPr>
          <p:cNvSpPr/>
          <p:nvPr/>
        </p:nvSpPr>
        <p:spPr>
          <a:xfrm>
            <a:off x="1370409" y="3895237"/>
            <a:ext cx="1382407" cy="1382407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EF78A3B-FF81-40DF-B5C6-7B25DD71D74A}"/>
              </a:ext>
            </a:extLst>
          </p:cNvPr>
          <p:cNvSpPr/>
          <p:nvPr/>
        </p:nvSpPr>
        <p:spPr>
          <a:xfrm>
            <a:off x="5378735" y="3843808"/>
            <a:ext cx="1382407" cy="1382407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E5A187-8D41-4501-813B-199E9976E64F}"/>
              </a:ext>
            </a:extLst>
          </p:cNvPr>
          <p:cNvSpPr/>
          <p:nvPr/>
        </p:nvSpPr>
        <p:spPr>
          <a:xfrm>
            <a:off x="632241" y="5404127"/>
            <a:ext cx="7200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E25C73-3F7D-40AD-BFD9-B61C4D3433B5}"/>
              </a:ext>
            </a:extLst>
          </p:cNvPr>
          <p:cNvSpPr txBox="1"/>
          <p:nvPr/>
        </p:nvSpPr>
        <p:spPr>
          <a:xfrm>
            <a:off x="668437" y="5321515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Jumlah</a:t>
            </a:r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pekerja</a:t>
            </a:r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bertambah</a:t>
            </a:r>
            <a:endParaRPr lang="en-ID" sz="11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92EC363-2AB3-4F4F-A1A1-AAA837B66CAC}"/>
              </a:ext>
            </a:extLst>
          </p:cNvPr>
          <p:cNvSpPr/>
          <p:nvPr/>
        </p:nvSpPr>
        <p:spPr>
          <a:xfrm>
            <a:off x="2603916" y="5404127"/>
            <a:ext cx="72000" cy="72000"/>
          </a:xfrm>
          <a:prstGeom prst="rect">
            <a:avLst/>
          </a:prstGeom>
          <a:solidFill>
            <a:srgbClr val="5CBEEC"/>
          </a:solidFill>
          <a:ln>
            <a:solidFill>
              <a:srgbClr val="5C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0520E2-FAE3-4CF4-857F-213118D4A509}"/>
              </a:ext>
            </a:extLst>
          </p:cNvPr>
          <p:cNvSpPr txBox="1"/>
          <p:nvPr/>
        </p:nvSpPr>
        <p:spPr>
          <a:xfrm>
            <a:off x="2640112" y="5321515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Jumlah</a:t>
            </a:r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pekerja</a:t>
            </a:r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tetap</a:t>
            </a:r>
            <a:endParaRPr lang="en-ID" sz="11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3A0149-2644-4B4C-B283-7F6F8F0B4FCB}"/>
              </a:ext>
            </a:extLst>
          </p:cNvPr>
          <p:cNvSpPr/>
          <p:nvPr/>
        </p:nvSpPr>
        <p:spPr>
          <a:xfrm>
            <a:off x="4218586" y="5404127"/>
            <a:ext cx="72000" cy="72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0867C7-BF62-4A7A-90AA-5CC01AC226CA}"/>
              </a:ext>
            </a:extLst>
          </p:cNvPr>
          <p:cNvSpPr txBox="1"/>
          <p:nvPr/>
        </p:nvSpPr>
        <p:spPr>
          <a:xfrm>
            <a:off x="4254782" y="5321515"/>
            <a:ext cx="1814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Jumlah</a:t>
            </a:r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pekerja</a:t>
            </a:r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berkurang</a:t>
            </a:r>
            <a:endParaRPr lang="en-ID" sz="11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74D0801-0269-4270-9DA8-6B01D43768E3}"/>
              </a:ext>
            </a:extLst>
          </p:cNvPr>
          <p:cNvSpPr/>
          <p:nvPr/>
        </p:nvSpPr>
        <p:spPr>
          <a:xfrm>
            <a:off x="6191656" y="5404127"/>
            <a:ext cx="72000" cy="72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70D53D-547F-4C86-8EBD-6EB5FE5E45CD}"/>
              </a:ext>
            </a:extLst>
          </p:cNvPr>
          <p:cNvSpPr txBox="1"/>
          <p:nvPr/>
        </p:nvSpPr>
        <p:spPr>
          <a:xfrm>
            <a:off x="6227852" y="5321515"/>
            <a:ext cx="15824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Tidak</a:t>
            </a:r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memiliki</a:t>
            </a:r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pekerja</a:t>
            </a:r>
            <a:endParaRPr lang="en-ID" sz="11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701D6B1-0B7C-449A-8022-B5A3C099AE8F}"/>
              </a:ext>
            </a:extLst>
          </p:cNvPr>
          <p:cNvSpPr/>
          <p:nvPr/>
        </p:nvSpPr>
        <p:spPr>
          <a:xfrm>
            <a:off x="8417125" y="6292297"/>
            <a:ext cx="7200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7B8AA3C-04F2-4071-8B18-1012DE40807E}"/>
              </a:ext>
            </a:extLst>
          </p:cNvPr>
          <p:cNvSpPr txBox="1"/>
          <p:nvPr/>
        </p:nvSpPr>
        <p:spPr>
          <a:xfrm>
            <a:off x="8453321" y="6209685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Jumlah</a:t>
            </a:r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pekerja</a:t>
            </a:r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bertambah</a:t>
            </a:r>
            <a:endParaRPr lang="en-ID" sz="11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432ED10-EC5F-4AB8-A722-C0BD5CE7B63A}"/>
              </a:ext>
            </a:extLst>
          </p:cNvPr>
          <p:cNvSpPr/>
          <p:nvPr/>
        </p:nvSpPr>
        <p:spPr>
          <a:xfrm>
            <a:off x="10388800" y="6292297"/>
            <a:ext cx="72000" cy="72000"/>
          </a:xfrm>
          <a:prstGeom prst="rect">
            <a:avLst/>
          </a:prstGeom>
          <a:solidFill>
            <a:srgbClr val="5CBEEC"/>
          </a:solidFill>
          <a:ln>
            <a:solidFill>
              <a:srgbClr val="5C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FAA11A-8A92-4ABA-8C96-DAC238F90CB4}"/>
              </a:ext>
            </a:extLst>
          </p:cNvPr>
          <p:cNvSpPr txBox="1"/>
          <p:nvPr/>
        </p:nvSpPr>
        <p:spPr>
          <a:xfrm>
            <a:off x="10424996" y="6209685"/>
            <a:ext cx="1492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Jumlah</a:t>
            </a:r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pekerja</a:t>
            </a:r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tetap</a:t>
            </a:r>
            <a:endParaRPr lang="en-ID" sz="11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86CA5F7-AC71-437E-83B9-29EF3DD0968D}"/>
              </a:ext>
            </a:extLst>
          </p:cNvPr>
          <p:cNvSpPr/>
          <p:nvPr/>
        </p:nvSpPr>
        <p:spPr>
          <a:xfrm>
            <a:off x="8417125" y="6578690"/>
            <a:ext cx="72000" cy="72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45188F4-D6F9-4D08-8905-64798CC17233}"/>
              </a:ext>
            </a:extLst>
          </p:cNvPr>
          <p:cNvSpPr txBox="1"/>
          <p:nvPr/>
        </p:nvSpPr>
        <p:spPr>
          <a:xfrm>
            <a:off x="8453321" y="6496078"/>
            <a:ext cx="1814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Jumlah</a:t>
            </a:r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pekerja</a:t>
            </a:r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berkurang</a:t>
            </a:r>
            <a:endParaRPr lang="en-ID" sz="11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C98F3AD-B0FD-4F31-B383-6F5B41E972C5}"/>
              </a:ext>
            </a:extLst>
          </p:cNvPr>
          <p:cNvSpPr/>
          <p:nvPr/>
        </p:nvSpPr>
        <p:spPr>
          <a:xfrm>
            <a:off x="10388800" y="6578690"/>
            <a:ext cx="72000" cy="72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62922DF-4DB6-4308-BA9F-4957D87F67FD}"/>
              </a:ext>
            </a:extLst>
          </p:cNvPr>
          <p:cNvSpPr txBox="1"/>
          <p:nvPr/>
        </p:nvSpPr>
        <p:spPr>
          <a:xfrm>
            <a:off x="10424996" y="6496078"/>
            <a:ext cx="15824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Tidak</a:t>
            </a:r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memiliki</a:t>
            </a:r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pekerja</a:t>
            </a:r>
            <a:endParaRPr lang="en-ID" sz="11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4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226E25-22BE-4AE0-94F1-D1502CF74816}"/>
              </a:ext>
            </a:extLst>
          </p:cNvPr>
          <p:cNvSpPr/>
          <p:nvPr/>
        </p:nvSpPr>
        <p:spPr>
          <a:xfrm>
            <a:off x="6615289" y="1118523"/>
            <a:ext cx="1704975" cy="307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52328C-48A8-4130-9C8D-861010799B97}"/>
              </a:ext>
            </a:extLst>
          </p:cNvPr>
          <p:cNvSpPr/>
          <p:nvPr/>
        </p:nvSpPr>
        <p:spPr>
          <a:xfrm>
            <a:off x="495300" y="1121834"/>
            <a:ext cx="2066924" cy="307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827CDB-B1D7-4797-88EB-06105F7B6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762" y="1583626"/>
            <a:ext cx="6015037" cy="51412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>
                <a:latin typeface="Helvetica"/>
                <a:cs typeface="Helvetica"/>
              </a:rPr>
              <a:t>PT </a:t>
            </a:r>
            <a:r>
              <a:rPr lang="en-US" sz="1200" err="1">
                <a:latin typeface="Helvetica"/>
                <a:cs typeface="Helvetica"/>
              </a:rPr>
              <a:t>Holin</a:t>
            </a:r>
            <a:r>
              <a:rPr lang="en-US" sz="1200">
                <a:latin typeface="Helvetica"/>
                <a:cs typeface="Helvetica"/>
              </a:rPr>
              <a:t> </a:t>
            </a:r>
            <a:r>
              <a:rPr lang="en-US" sz="1200" err="1">
                <a:latin typeface="Helvetica"/>
                <a:cs typeface="Helvetica"/>
              </a:rPr>
              <a:t>menghadapi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tantangan</a:t>
            </a:r>
            <a:r>
              <a:rPr lang="en-US" sz="1200">
                <a:latin typeface="Helvetica"/>
                <a:cs typeface="Helvetica"/>
              </a:rPr>
              <a:t> untuk </a:t>
            </a:r>
            <a:r>
              <a:rPr lang="en-US" sz="1200" err="1">
                <a:latin typeface="Helvetica"/>
                <a:cs typeface="Helvetica"/>
              </a:rPr>
              <a:t>mengatur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arus</a:t>
            </a:r>
            <a:r>
              <a:rPr lang="en-US" sz="1200">
                <a:latin typeface="Helvetica"/>
                <a:cs typeface="Helvetica"/>
              </a:rPr>
              <a:t> kas agar </a:t>
            </a:r>
            <a:r>
              <a:rPr lang="en-US" sz="1200" err="1">
                <a:latin typeface="Helvetica"/>
                <a:cs typeface="Helvetica"/>
              </a:rPr>
              <a:t>dapat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mempertahankan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pekerjanya</a:t>
            </a:r>
            <a:r>
              <a:rPr lang="en-US" sz="1200">
                <a:latin typeface="Helvetica"/>
                <a:cs typeface="Helvetica"/>
              </a:rPr>
              <a:t> di </a:t>
            </a:r>
            <a:r>
              <a:rPr lang="en-US" sz="1200" err="1">
                <a:latin typeface="Helvetica"/>
                <a:cs typeface="Helvetica"/>
              </a:rPr>
              <a:t>tengah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pandemi</a:t>
            </a:r>
            <a:r>
              <a:rPr lang="en-US" sz="1200">
                <a:latin typeface="Helvetica"/>
                <a:cs typeface="Helvetica"/>
              </a:rPr>
              <a:t>. </a:t>
            </a:r>
            <a:r>
              <a:rPr lang="en-US" sz="1200" err="1">
                <a:latin typeface="Helvetica"/>
                <a:cs typeface="Helvetica"/>
              </a:rPr>
              <a:t>Mereka</a:t>
            </a:r>
            <a:r>
              <a:rPr lang="en-US" sz="1200">
                <a:latin typeface="Helvetica"/>
                <a:cs typeface="Helvetica"/>
              </a:rPr>
              <a:t> juga </a:t>
            </a:r>
            <a:r>
              <a:rPr lang="en-US" sz="1200" err="1">
                <a:latin typeface="Helvetica"/>
                <a:cs typeface="Helvetica"/>
              </a:rPr>
              <a:t>terpaksa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menarik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kembali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proyek-proyek</a:t>
            </a:r>
            <a:r>
              <a:rPr lang="en-US" sz="1200">
                <a:latin typeface="Helvetica"/>
                <a:cs typeface="Helvetica"/>
              </a:rPr>
              <a:t>, yang </a:t>
            </a:r>
            <a:r>
              <a:rPr lang="en-US" sz="1200" err="1">
                <a:latin typeface="Helvetica"/>
                <a:cs typeface="Helvetica"/>
              </a:rPr>
              <a:t>mengakibatkan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hilangnya</a:t>
            </a:r>
            <a:r>
              <a:rPr lang="en-US" sz="1200">
                <a:latin typeface="Helvetica"/>
                <a:cs typeface="Helvetica"/>
              </a:rPr>
              <a:t> uang dan </a:t>
            </a:r>
            <a:r>
              <a:rPr lang="en-US" sz="1200" err="1">
                <a:latin typeface="Helvetica"/>
                <a:cs typeface="Helvetica"/>
              </a:rPr>
              <a:t>pendapatan</a:t>
            </a:r>
            <a:r>
              <a:rPr lang="en-US" sz="1200">
                <a:latin typeface="Helvetica"/>
                <a:cs typeface="Helvetica"/>
              </a:rPr>
              <a:t>. </a:t>
            </a:r>
            <a:r>
              <a:rPr lang="en-US" sz="1200" err="1">
                <a:latin typeface="Helvetica"/>
                <a:cs typeface="Helvetica"/>
              </a:rPr>
              <a:t>Selain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itu</a:t>
            </a:r>
            <a:r>
              <a:rPr lang="en-US" sz="1200">
                <a:latin typeface="Helvetica"/>
                <a:cs typeface="Helvetica"/>
              </a:rPr>
              <a:t>, </a:t>
            </a:r>
            <a:r>
              <a:rPr lang="en-US" sz="1200" err="1">
                <a:latin typeface="Helvetica"/>
                <a:cs typeface="Helvetica"/>
              </a:rPr>
              <a:t>industri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konstruksi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dianggap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sebagai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bisnis</a:t>
            </a:r>
            <a:r>
              <a:rPr lang="en-US" sz="1200">
                <a:latin typeface="Helvetica"/>
                <a:cs typeface="Helvetica"/>
              </a:rPr>
              <a:t> yang </a:t>
            </a:r>
            <a:r>
              <a:rPr lang="en-US" sz="1200" err="1">
                <a:latin typeface="Helvetica"/>
                <a:cs typeface="Helvetica"/>
              </a:rPr>
              <a:t>berisiko</a:t>
            </a:r>
            <a:r>
              <a:rPr lang="en-US" sz="1200">
                <a:latin typeface="Helvetica"/>
                <a:cs typeface="Helvetica"/>
              </a:rPr>
              <a:t> untuk platform </a:t>
            </a:r>
            <a:r>
              <a:rPr lang="en-US" sz="1200" err="1">
                <a:latin typeface="Helvetica"/>
                <a:cs typeface="Helvetica"/>
              </a:rPr>
              <a:t>keuangan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konvensional</a:t>
            </a:r>
            <a:r>
              <a:rPr lang="en-US" sz="1200">
                <a:latin typeface="Helvetica"/>
                <a:cs typeface="Helvetica"/>
              </a:rPr>
              <a:t>.</a:t>
            </a:r>
            <a:endParaRPr lang="en-US" sz="1200" b="1">
              <a:latin typeface="Helvetica"/>
              <a:cs typeface="Helvetic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err="1">
                <a:latin typeface="Helvetica"/>
                <a:cs typeface="Helvetica"/>
              </a:rPr>
              <a:t>Bagaimana</a:t>
            </a:r>
            <a:r>
              <a:rPr lang="en-US" sz="1200" b="1">
                <a:latin typeface="Helvetica"/>
                <a:cs typeface="Helvetica"/>
              </a:rPr>
              <a:t> </a:t>
            </a:r>
            <a:r>
              <a:rPr lang="en-US" sz="1200" b="1" err="1">
                <a:latin typeface="Helvetica"/>
                <a:cs typeface="Helvetica"/>
              </a:rPr>
              <a:t>pinjaman</a:t>
            </a:r>
            <a:r>
              <a:rPr lang="en-US" sz="1200" b="1">
                <a:latin typeface="Helvetica"/>
                <a:cs typeface="Helvetica"/>
              </a:rPr>
              <a:t> </a:t>
            </a:r>
            <a:r>
              <a:rPr lang="en-US" sz="1200" b="1" err="1">
                <a:latin typeface="Helvetica"/>
                <a:cs typeface="Helvetica"/>
              </a:rPr>
              <a:t>dari</a:t>
            </a:r>
            <a:r>
              <a:rPr lang="en-US" sz="1200" b="1">
                <a:latin typeface="Helvetica"/>
                <a:cs typeface="Helvetica"/>
              </a:rPr>
              <a:t> </a:t>
            </a:r>
            <a:r>
              <a:rPr lang="en-US" sz="1200" b="1" err="1">
                <a:latin typeface="Helvetica"/>
                <a:cs typeface="Helvetica"/>
              </a:rPr>
              <a:t>Investree</a:t>
            </a:r>
            <a:r>
              <a:rPr lang="en-US" sz="1200" b="1">
                <a:latin typeface="Helvetica"/>
                <a:cs typeface="Helvetica"/>
              </a:rPr>
              <a:t> </a:t>
            </a:r>
            <a:r>
              <a:rPr lang="en-US" sz="1200" b="1" err="1">
                <a:latin typeface="Helvetica"/>
                <a:cs typeface="Helvetica"/>
              </a:rPr>
              <a:t>membantu</a:t>
            </a:r>
            <a:r>
              <a:rPr lang="en-US" sz="1200" b="1">
                <a:latin typeface="Helvetica"/>
                <a:cs typeface="Helvetica"/>
              </a:rPr>
              <a:t> PT </a:t>
            </a:r>
            <a:r>
              <a:rPr lang="en-US" sz="1200" b="1" err="1">
                <a:latin typeface="Helvetica"/>
                <a:cs typeface="Helvetica"/>
              </a:rPr>
              <a:t>Holin</a:t>
            </a:r>
            <a:r>
              <a:rPr lang="en-US" sz="1200" b="1">
                <a:latin typeface="Helvetica"/>
                <a:cs typeface="Helvetica"/>
              </a:rPr>
              <a:t>?</a:t>
            </a:r>
            <a:endParaRPr lang="en-US" sz="1200"/>
          </a:p>
          <a:p>
            <a:pPr marL="0" indent="0">
              <a:lnSpc>
                <a:spcPct val="100000"/>
              </a:lnSpc>
              <a:buNone/>
            </a:pPr>
            <a:r>
              <a:rPr lang="sv-SE" sz="1200">
                <a:latin typeface="Helvetica"/>
                <a:cs typeface="Helvetica"/>
              </a:rPr>
              <a:t>Investree terbukti terbuka untuk industri konstruksi dan pinjaman dari mereka membantu PT. Holin merealisasikan berbagai proyek. Akibatnya, lapangan pekerjaan terbuka karena proyek-proyek tersebut membutuhkan tenaga kerja. Hal ini meningkatkan arus kas PT Holin dan menghilangkan risiko PHK pekerja.​</a:t>
            </a:r>
            <a:endParaRPr lang="en-ID" sz="1200" i="1">
              <a:effectLst/>
              <a:latin typeface="Helvetica"/>
              <a:ea typeface="Calibri" panose="020F0502020204030204" pitchFamily="34" charset="0"/>
              <a:cs typeface="Helvetic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ID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“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Kita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dari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awal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pandemi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2020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sudah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terasa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impactnya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sih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sebetulnya</a:t>
            </a:r>
            <a:r>
              <a:rPr lang="en-ID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,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karena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pekerjaan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banyak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yang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distop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oleh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pemerintah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[…]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Mungkin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kita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lebih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condongnya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ke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sisi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cashflownya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,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dalam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artian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harus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lebih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pintar-pintar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negosiasi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,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kalau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dari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sisi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saya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ya</a:t>
            </a:r>
            <a:r>
              <a:rPr lang="en-ID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. 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Kita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harus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selamatkan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dulu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cashflownya</a:t>
            </a:r>
            <a:r>
              <a:rPr lang="en-ID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. 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Karena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dari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2020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kita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belum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pernah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ada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pemberhentian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karyawan</a:t>
            </a:r>
            <a:r>
              <a:rPr lang="en-ID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,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baik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dari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sisi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gaji</a:t>
            </a:r>
            <a:r>
              <a:rPr lang="en-ID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, 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dan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tunjangan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mereka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tetap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saya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kasih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full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,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saya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berharap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dengan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perlakuan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seperti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ini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,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mereka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bisa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dengan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sehat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dalam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pekerjaannya</a:t>
            </a:r>
            <a:r>
              <a:rPr lang="en-ID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.”</a:t>
            </a:r>
            <a:endParaRPr lang="en-ID" sz="1200" i="1"/>
          </a:p>
          <a:p>
            <a:pPr marL="0" indent="0">
              <a:lnSpc>
                <a:spcPct val="100000"/>
              </a:lnSpc>
              <a:buNone/>
            </a:pPr>
            <a:r>
              <a:rPr lang="en-ID" sz="1200" b="0" i="1">
                <a:solidFill>
                  <a:srgbClr val="000000"/>
                </a:solidFill>
                <a:effectLst/>
              </a:rPr>
              <a:t>“Di Jakarta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saja</a:t>
            </a:r>
            <a:r>
              <a:rPr lang="en-ID" sz="1200" b="0" i="1">
                <a:solidFill>
                  <a:srgbClr val="000000"/>
                </a:solidFill>
                <a:effectLst/>
              </a:rPr>
              <a:t> di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bulan</a:t>
            </a:r>
            <a:r>
              <a:rPr lang="en-ID" sz="1200" b="0" i="1">
                <a:solidFill>
                  <a:srgbClr val="000000"/>
                </a:solidFill>
                <a:effectLst/>
              </a:rPr>
              <a:t>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Maret</a:t>
            </a:r>
            <a:r>
              <a:rPr lang="en-ID" sz="1200" b="0" i="1">
                <a:solidFill>
                  <a:srgbClr val="000000"/>
                </a:solidFill>
                <a:effectLst/>
              </a:rPr>
              <a:t>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saya</a:t>
            </a:r>
            <a:r>
              <a:rPr lang="en-ID" sz="1200" b="0" i="1">
                <a:solidFill>
                  <a:srgbClr val="000000"/>
                </a:solidFill>
                <a:effectLst/>
              </a:rPr>
              <a:t>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ada</a:t>
            </a:r>
            <a:r>
              <a:rPr lang="en-ID" sz="1200" b="0" i="1">
                <a:solidFill>
                  <a:srgbClr val="000000"/>
                </a:solidFill>
                <a:effectLst/>
              </a:rPr>
              <a:t>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pembangunan</a:t>
            </a:r>
            <a:r>
              <a:rPr lang="en-ID" sz="1200" b="0" i="1">
                <a:solidFill>
                  <a:srgbClr val="000000"/>
                </a:solidFill>
                <a:effectLst/>
              </a:rPr>
              <a:t>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rusun</a:t>
            </a:r>
            <a:r>
              <a:rPr lang="en-ID" sz="1200" b="0" i="1">
                <a:solidFill>
                  <a:srgbClr val="000000"/>
                </a:solidFill>
                <a:effectLst/>
              </a:rPr>
              <a:t>, di Bekasi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ada</a:t>
            </a:r>
            <a:r>
              <a:rPr lang="en-ID" sz="1200" b="0" i="1">
                <a:solidFill>
                  <a:srgbClr val="000000"/>
                </a:solidFill>
                <a:effectLst/>
              </a:rPr>
              <a:t>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pembangunan</a:t>
            </a:r>
            <a:r>
              <a:rPr lang="en-ID" sz="1200" b="0" i="1">
                <a:solidFill>
                  <a:srgbClr val="000000"/>
                </a:solidFill>
                <a:effectLst/>
              </a:rPr>
              <a:t>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jalan</a:t>
            </a:r>
            <a:r>
              <a:rPr lang="en-ID" sz="1200" b="0" i="1">
                <a:solidFill>
                  <a:srgbClr val="000000"/>
                </a:solidFill>
                <a:effectLst/>
              </a:rPr>
              <a:t> yang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tertunda</a:t>
            </a:r>
            <a:r>
              <a:rPr lang="en-ID" sz="1200" b="0" i="1">
                <a:solidFill>
                  <a:srgbClr val="000000"/>
                </a:solidFill>
                <a:effectLst/>
              </a:rPr>
              <a:t>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hampir</a:t>
            </a:r>
            <a:r>
              <a:rPr lang="en-ID" sz="1200" b="0" i="1">
                <a:solidFill>
                  <a:srgbClr val="000000"/>
                </a:solidFill>
                <a:effectLst/>
              </a:rPr>
              <a:t> 2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tahun</a:t>
            </a:r>
            <a:r>
              <a:rPr lang="en-ID" sz="1200" b="0" i="1">
                <a:solidFill>
                  <a:srgbClr val="000000"/>
                </a:solidFill>
                <a:effectLst/>
              </a:rPr>
              <a:t>.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Itu</a:t>
            </a:r>
            <a:r>
              <a:rPr lang="en-ID" sz="1200" b="0" i="1">
                <a:solidFill>
                  <a:srgbClr val="000000"/>
                </a:solidFill>
                <a:effectLst/>
              </a:rPr>
              <a:t>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sudah</a:t>
            </a:r>
            <a:r>
              <a:rPr lang="en-ID" sz="1200" b="0" i="1">
                <a:solidFill>
                  <a:srgbClr val="000000"/>
                </a:solidFill>
                <a:effectLst/>
              </a:rPr>
              <a:t>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saya</a:t>
            </a:r>
            <a:r>
              <a:rPr lang="en-ID" sz="1200" b="0" i="1">
                <a:solidFill>
                  <a:srgbClr val="000000"/>
                </a:solidFill>
                <a:effectLst/>
              </a:rPr>
              <a:t>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incar</a:t>
            </a:r>
            <a:r>
              <a:rPr lang="en-ID" sz="1200" b="0" i="1">
                <a:solidFill>
                  <a:srgbClr val="000000"/>
                </a:solidFill>
                <a:effectLst/>
              </a:rPr>
              <a:t>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dari</a:t>
            </a:r>
            <a:r>
              <a:rPr lang="en-ID" sz="1200" b="0" i="1">
                <a:solidFill>
                  <a:srgbClr val="000000"/>
                </a:solidFill>
                <a:effectLst/>
              </a:rPr>
              <a:t>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tahun</a:t>
            </a:r>
            <a:r>
              <a:rPr lang="en-ID" sz="1200" b="0" i="1">
                <a:solidFill>
                  <a:srgbClr val="000000"/>
                </a:solidFill>
                <a:effectLst/>
              </a:rPr>
              <a:t> 2020, dan alhamdulillah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baru</a:t>
            </a:r>
            <a:r>
              <a:rPr lang="en-ID" sz="1200" b="0" i="1">
                <a:solidFill>
                  <a:srgbClr val="000000"/>
                </a:solidFill>
                <a:effectLst/>
              </a:rPr>
              <a:t>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tahun</a:t>
            </a:r>
            <a:r>
              <a:rPr lang="en-ID" sz="1200" b="0" i="1">
                <a:solidFill>
                  <a:srgbClr val="000000"/>
                </a:solidFill>
                <a:effectLst/>
              </a:rPr>
              <a:t>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ini</a:t>
            </a:r>
            <a:r>
              <a:rPr lang="en-ID" sz="1200" b="0" i="1">
                <a:solidFill>
                  <a:srgbClr val="000000"/>
                </a:solidFill>
                <a:effectLst/>
              </a:rPr>
              <a:t>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terealisasinya</a:t>
            </a:r>
            <a:r>
              <a:rPr lang="en-ID" sz="1200" b="0" i="1">
                <a:solidFill>
                  <a:srgbClr val="000000"/>
                </a:solidFill>
                <a:effectLst/>
              </a:rPr>
              <a:t>. [</a:t>
            </a:r>
            <a:r>
              <a:rPr lang="en-US" sz="1200" b="0" i="1" err="1">
                <a:solidFill>
                  <a:srgbClr val="000000"/>
                </a:solidFill>
                <a:effectLst/>
              </a:rPr>
              <a:t>Tentang</a:t>
            </a:r>
            <a:r>
              <a:rPr lang="en-US" sz="1200" b="0" i="1">
                <a:solidFill>
                  <a:srgbClr val="000000"/>
                </a:solidFill>
                <a:effectLst/>
              </a:rPr>
              <a:t> </a:t>
            </a:r>
            <a:r>
              <a:rPr lang="en-US" sz="1200" b="0" i="1" err="1">
                <a:solidFill>
                  <a:srgbClr val="000000"/>
                </a:solidFill>
                <a:effectLst/>
              </a:rPr>
              <a:t>peran</a:t>
            </a:r>
            <a:r>
              <a:rPr lang="en-US" sz="1200" b="0" i="1">
                <a:solidFill>
                  <a:srgbClr val="000000"/>
                </a:solidFill>
                <a:effectLst/>
              </a:rPr>
              <a:t> </a:t>
            </a:r>
            <a:r>
              <a:rPr lang="en-US" sz="1200" b="0" i="1" err="1">
                <a:solidFill>
                  <a:srgbClr val="000000"/>
                </a:solidFill>
                <a:effectLst/>
              </a:rPr>
              <a:t>Investree</a:t>
            </a:r>
            <a:r>
              <a:rPr lang="en-US" sz="1200" b="0" i="1">
                <a:solidFill>
                  <a:srgbClr val="000000"/>
                </a:solidFill>
                <a:effectLst/>
              </a:rPr>
              <a:t> dalam </a:t>
            </a:r>
            <a:r>
              <a:rPr lang="en-US" sz="1200" b="0" i="1" err="1">
                <a:solidFill>
                  <a:srgbClr val="000000"/>
                </a:solidFill>
                <a:effectLst/>
              </a:rPr>
              <a:t>membuka</a:t>
            </a:r>
            <a:r>
              <a:rPr lang="en-US" sz="1200" b="0" i="1">
                <a:solidFill>
                  <a:srgbClr val="000000"/>
                </a:solidFill>
                <a:effectLst/>
              </a:rPr>
              <a:t> </a:t>
            </a:r>
            <a:r>
              <a:rPr lang="en-US" sz="1200" b="0" i="1" err="1">
                <a:solidFill>
                  <a:srgbClr val="000000"/>
                </a:solidFill>
                <a:effectLst/>
              </a:rPr>
              <a:t>peluang</a:t>
            </a:r>
            <a:r>
              <a:rPr lang="en-ID" sz="1200" b="0" i="1">
                <a:solidFill>
                  <a:srgbClr val="000000"/>
                </a:solidFill>
                <a:effectLst/>
              </a:rPr>
              <a:t>] Terbuka </a:t>
            </a:r>
            <a:r>
              <a:rPr lang="en-ID" sz="1200" b="0" i="1" err="1">
                <a:solidFill>
                  <a:srgbClr val="000000"/>
                </a:solidFill>
                <a:effectLst/>
              </a:rPr>
              <a:t>kembali</a:t>
            </a:r>
            <a:r>
              <a:rPr lang="en-ID" sz="1200" b="0" i="1">
                <a:solidFill>
                  <a:srgbClr val="000000"/>
                </a:solidFill>
                <a:effectLst/>
              </a:rPr>
              <a:t>.”</a:t>
            </a:r>
            <a:endParaRPr lang="en-US" sz="1200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E483C-6E5E-44B5-9A59-13E113297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5289" y="1583626"/>
            <a:ext cx="5190949" cy="48195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ID" sz="1200">
                <a:latin typeface="Helvetica"/>
                <a:cs typeface="Helvetica"/>
              </a:rPr>
              <a:t>PT FIS </a:t>
            </a:r>
            <a:r>
              <a:rPr lang="en-ID" sz="1200" err="1">
                <a:latin typeface="Helvetica"/>
                <a:cs typeface="Helvetica"/>
              </a:rPr>
              <a:t>memberikan</a:t>
            </a:r>
            <a:r>
              <a:rPr lang="en-ID" sz="1200">
                <a:latin typeface="Helvetica"/>
                <a:cs typeface="Helvetica"/>
              </a:rPr>
              <a:t> </a:t>
            </a:r>
            <a:r>
              <a:rPr lang="en-ID" sz="1200" err="1">
                <a:latin typeface="Helvetica"/>
                <a:cs typeface="Helvetica"/>
              </a:rPr>
              <a:t>prioritas</a:t>
            </a:r>
            <a:r>
              <a:rPr lang="en-ID" sz="1200">
                <a:latin typeface="Helvetica"/>
                <a:cs typeface="Helvetica"/>
              </a:rPr>
              <a:t> </a:t>
            </a:r>
            <a:r>
              <a:rPr lang="en-ID" sz="1200" err="1">
                <a:latin typeface="Helvetica"/>
                <a:cs typeface="Helvetica"/>
              </a:rPr>
              <a:t>bagi</a:t>
            </a:r>
            <a:r>
              <a:rPr lang="en-ID" sz="1200">
                <a:latin typeface="Helvetica"/>
                <a:cs typeface="Helvetica"/>
              </a:rPr>
              <a:t> </a:t>
            </a:r>
            <a:r>
              <a:rPr lang="en-ID" sz="1200" err="1">
                <a:latin typeface="Helvetica"/>
                <a:cs typeface="Helvetica"/>
              </a:rPr>
              <a:t>pekerja-pekerjanya</a:t>
            </a:r>
            <a:r>
              <a:rPr lang="en-ID" sz="1200">
                <a:latin typeface="Helvetica"/>
                <a:cs typeface="Helvetica"/>
              </a:rPr>
              <a:t>, </a:t>
            </a:r>
            <a:r>
              <a:rPr lang="en-ID" sz="1200" err="1">
                <a:latin typeface="Helvetica"/>
                <a:cs typeface="Helvetica"/>
              </a:rPr>
              <a:t>terutama</a:t>
            </a:r>
            <a:r>
              <a:rPr lang="en-ID" sz="1200">
                <a:latin typeface="Helvetica"/>
                <a:cs typeface="Helvetica"/>
              </a:rPr>
              <a:t> pada </a:t>
            </a:r>
            <a:r>
              <a:rPr lang="en-ID" sz="1200" err="1">
                <a:latin typeface="Helvetica"/>
                <a:cs typeface="Helvetica"/>
              </a:rPr>
              <a:t>aspek</a:t>
            </a:r>
            <a:r>
              <a:rPr lang="en-ID" sz="1200">
                <a:latin typeface="Helvetica"/>
                <a:cs typeface="Helvetica"/>
              </a:rPr>
              <a:t> </a:t>
            </a:r>
            <a:r>
              <a:rPr lang="en-ID" sz="1200" err="1">
                <a:latin typeface="Helvetica"/>
                <a:cs typeface="Helvetica"/>
              </a:rPr>
              <a:t>penggajian</a:t>
            </a:r>
            <a:r>
              <a:rPr lang="en-ID" sz="1200">
                <a:latin typeface="Helvetica"/>
                <a:cs typeface="Helvetica"/>
              </a:rPr>
              <a:t>. </a:t>
            </a:r>
            <a:r>
              <a:rPr lang="en-ID" sz="1200" err="1">
                <a:latin typeface="Helvetica"/>
                <a:cs typeface="Helvetica"/>
              </a:rPr>
              <a:t>Arus</a:t>
            </a:r>
            <a:r>
              <a:rPr lang="en-ID" sz="1200">
                <a:latin typeface="Helvetica"/>
                <a:cs typeface="Helvetica"/>
              </a:rPr>
              <a:t> kas sangat </a:t>
            </a:r>
            <a:r>
              <a:rPr lang="en-ID" sz="1200" err="1">
                <a:latin typeface="Helvetica"/>
                <a:cs typeface="Helvetica"/>
              </a:rPr>
              <a:t>penting</a:t>
            </a:r>
            <a:r>
              <a:rPr lang="en-ID" sz="1200">
                <a:latin typeface="Helvetica"/>
                <a:cs typeface="Helvetica"/>
              </a:rPr>
              <a:t> </a:t>
            </a:r>
            <a:r>
              <a:rPr lang="en-ID" sz="1200" err="1">
                <a:latin typeface="Helvetica"/>
                <a:cs typeface="Helvetica"/>
              </a:rPr>
              <a:t>karena</a:t>
            </a:r>
            <a:r>
              <a:rPr lang="en-ID" sz="1200">
                <a:latin typeface="Helvetica"/>
                <a:cs typeface="Helvetica"/>
              </a:rPr>
              <a:t> </a:t>
            </a:r>
            <a:r>
              <a:rPr lang="en-ID" sz="1200" err="1">
                <a:latin typeface="Helvetica"/>
                <a:cs typeface="Helvetica"/>
              </a:rPr>
              <a:t>mereka</a:t>
            </a:r>
            <a:r>
              <a:rPr lang="en-ID" sz="1200">
                <a:latin typeface="Helvetica"/>
                <a:cs typeface="Helvetica"/>
              </a:rPr>
              <a:t> </a:t>
            </a:r>
            <a:r>
              <a:rPr lang="en-ID" sz="1200" err="1">
                <a:latin typeface="Helvetica"/>
                <a:cs typeface="Helvetica"/>
              </a:rPr>
              <a:t>membutuhkannya</a:t>
            </a:r>
            <a:r>
              <a:rPr lang="en-ID" sz="1200">
                <a:latin typeface="Helvetica"/>
                <a:cs typeface="Helvetica"/>
              </a:rPr>
              <a:t> </a:t>
            </a:r>
            <a:r>
              <a:rPr lang="en-ID" sz="1200" err="1">
                <a:latin typeface="Helvetica"/>
                <a:cs typeface="Helvetica"/>
              </a:rPr>
              <a:t>untuk</a:t>
            </a:r>
            <a:r>
              <a:rPr lang="en-ID" sz="1200">
                <a:latin typeface="Helvetica"/>
                <a:cs typeface="Helvetica"/>
              </a:rPr>
              <a:t> </a:t>
            </a:r>
            <a:r>
              <a:rPr lang="en-ID" sz="1200" err="1">
                <a:latin typeface="Helvetica"/>
                <a:cs typeface="Helvetica"/>
              </a:rPr>
              <a:t>biaya</a:t>
            </a:r>
            <a:r>
              <a:rPr lang="en-ID" sz="1200">
                <a:latin typeface="Helvetica"/>
                <a:cs typeface="Helvetica"/>
              </a:rPr>
              <a:t> </a:t>
            </a:r>
            <a:r>
              <a:rPr lang="en-ID" sz="1200" err="1">
                <a:latin typeface="Helvetica"/>
                <a:cs typeface="Helvetica"/>
              </a:rPr>
              <a:t>operasional</a:t>
            </a:r>
            <a:r>
              <a:rPr lang="en-ID" sz="1200">
                <a:latin typeface="Helvetica"/>
                <a:cs typeface="Helvetica"/>
              </a:rPr>
              <a:t> </a:t>
            </a:r>
            <a:r>
              <a:rPr lang="en-ID" sz="1200" err="1">
                <a:latin typeface="Helvetica"/>
                <a:cs typeface="Helvetica"/>
              </a:rPr>
              <a:t>perusahaan</a:t>
            </a:r>
            <a:r>
              <a:rPr lang="en-ID" sz="1200">
                <a:latin typeface="Helvetica"/>
                <a:cs typeface="Helvetica"/>
              </a:rPr>
              <a:t>.</a:t>
            </a:r>
          </a:p>
          <a:p>
            <a:pPr marL="0" indent="0">
              <a:buNone/>
            </a:pPr>
            <a:r>
              <a:rPr lang="en-US" sz="1200" b="1" err="1">
                <a:latin typeface="Helvetica"/>
                <a:cs typeface="Helvetica"/>
              </a:rPr>
              <a:t>Bagaimana</a:t>
            </a:r>
            <a:r>
              <a:rPr lang="en-US" sz="1200" b="1">
                <a:latin typeface="Helvetica"/>
                <a:cs typeface="Helvetica"/>
              </a:rPr>
              <a:t> </a:t>
            </a:r>
            <a:r>
              <a:rPr lang="en-US" sz="1200" b="1" err="1">
                <a:latin typeface="Helvetica"/>
                <a:cs typeface="Helvetica"/>
              </a:rPr>
              <a:t>pinjaman</a:t>
            </a:r>
            <a:r>
              <a:rPr lang="en-US" sz="1200" b="1">
                <a:latin typeface="Helvetica"/>
                <a:cs typeface="Helvetica"/>
              </a:rPr>
              <a:t> </a:t>
            </a:r>
            <a:r>
              <a:rPr lang="en-US" sz="1200" b="1" err="1">
                <a:latin typeface="Helvetica"/>
                <a:cs typeface="Helvetica"/>
              </a:rPr>
              <a:t>dari</a:t>
            </a:r>
            <a:r>
              <a:rPr lang="en-US" sz="1200" b="1">
                <a:latin typeface="Helvetica"/>
                <a:cs typeface="Helvetica"/>
              </a:rPr>
              <a:t> </a:t>
            </a:r>
            <a:r>
              <a:rPr lang="en-US" sz="1200" b="1" err="1">
                <a:latin typeface="Helvetica"/>
                <a:cs typeface="Helvetica"/>
              </a:rPr>
              <a:t>Investree</a:t>
            </a:r>
            <a:r>
              <a:rPr lang="en-US" sz="1200" b="1">
                <a:latin typeface="Helvetica"/>
                <a:cs typeface="Helvetica"/>
              </a:rPr>
              <a:t> </a:t>
            </a:r>
            <a:r>
              <a:rPr lang="en-US" sz="1200" b="1" err="1">
                <a:latin typeface="Helvetica"/>
                <a:cs typeface="Helvetica"/>
              </a:rPr>
              <a:t>membantu</a:t>
            </a:r>
            <a:r>
              <a:rPr lang="en-US" sz="1200" b="1">
                <a:latin typeface="Helvetica"/>
                <a:cs typeface="Helvetica"/>
              </a:rPr>
              <a:t> PT FIS? </a:t>
            </a:r>
            <a:endParaRPr lang="en-US" sz="1200" b="1"/>
          </a:p>
          <a:p>
            <a:pPr marL="0" indent="0">
              <a:buNone/>
            </a:pPr>
            <a:r>
              <a:rPr lang="en-US" sz="1200" err="1">
                <a:latin typeface="Helvetica"/>
                <a:cs typeface="Helvetica"/>
              </a:rPr>
              <a:t>Pinjaman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dari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Investree</a:t>
            </a:r>
            <a:r>
              <a:rPr lang="en-US" sz="1200">
                <a:latin typeface="Helvetica"/>
                <a:cs typeface="Helvetica"/>
              </a:rPr>
              <a:t> </a:t>
            </a:r>
            <a:r>
              <a:rPr lang="en-US" sz="1200" err="1">
                <a:latin typeface="Helvetica"/>
                <a:cs typeface="Helvetica"/>
              </a:rPr>
              <a:t>meningkatkan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arus</a:t>
            </a:r>
            <a:r>
              <a:rPr lang="en-US" sz="1200">
                <a:latin typeface="Helvetica"/>
                <a:cs typeface="Helvetica"/>
              </a:rPr>
              <a:t> kas PT FIS. </a:t>
            </a:r>
            <a:r>
              <a:rPr lang="en-US" sz="1200" err="1">
                <a:latin typeface="Helvetica"/>
                <a:cs typeface="Helvetica"/>
              </a:rPr>
              <a:t>Mereka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membutuhkan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pinjaman</a:t>
            </a:r>
            <a:r>
              <a:rPr lang="en-US" sz="1200">
                <a:latin typeface="Helvetica"/>
                <a:cs typeface="Helvetica"/>
              </a:rPr>
              <a:t> yang </a:t>
            </a:r>
            <a:r>
              <a:rPr lang="en-US" sz="1200" err="1">
                <a:latin typeface="Helvetica"/>
                <a:cs typeface="Helvetica"/>
              </a:rPr>
              <a:t>dapat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diterima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dengan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cepat</a:t>
            </a:r>
            <a:r>
              <a:rPr lang="en-US" sz="1200">
                <a:latin typeface="Helvetica"/>
                <a:cs typeface="Helvetica"/>
              </a:rPr>
              <a:t> dan </a:t>
            </a:r>
            <a:r>
              <a:rPr lang="en-US" sz="1200" err="1">
                <a:latin typeface="Helvetica"/>
                <a:cs typeface="Helvetica"/>
              </a:rPr>
              <a:t>Investree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menyediakan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apa</a:t>
            </a:r>
            <a:r>
              <a:rPr lang="en-US" sz="1200">
                <a:latin typeface="Helvetica"/>
                <a:cs typeface="Helvetica"/>
              </a:rPr>
              <a:t> yang </a:t>
            </a:r>
            <a:r>
              <a:rPr lang="en-US" sz="1200" err="1">
                <a:latin typeface="Helvetica"/>
                <a:cs typeface="Helvetica"/>
              </a:rPr>
              <a:t>mereka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butuhkan</a:t>
            </a:r>
            <a:r>
              <a:rPr lang="en-US" sz="1200">
                <a:latin typeface="Helvetica"/>
                <a:cs typeface="Helvetica"/>
              </a:rPr>
              <a:t>.</a:t>
            </a:r>
            <a:endParaRPr lang="en-ID" sz="120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200" b="0" i="1" u="none" strike="noStrike" baseline="0">
                <a:latin typeface="Helvetica"/>
                <a:cs typeface="Helvetica"/>
              </a:rPr>
              <a:t>“</a:t>
            </a:r>
            <a:r>
              <a:rPr lang="en-US" sz="1200" i="1">
                <a:latin typeface="Helvetica"/>
                <a:cs typeface="Helvetica"/>
              </a:rPr>
              <a:t>Kita </a:t>
            </a:r>
            <a:r>
              <a:rPr lang="en-US" sz="1200" i="1" err="1">
                <a:latin typeface="Helvetica"/>
                <a:cs typeface="Helvetica"/>
              </a:rPr>
              <a:t>coba</a:t>
            </a:r>
            <a:r>
              <a:rPr lang="en-US" sz="1200" i="1">
                <a:latin typeface="Helvetica"/>
                <a:cs typeface="Helvetica"/>
              </a:rPr>
              <a:t> mana yang </a:t>
            </a:r>
            <a:r>
              <a:rPr lang="en-US" sz="1200" i="1" err="1">
                <a:latin typeface="Helvetica"/>
                <a:cs typeface="Helvetica"/>
              </a:rPr>
              <a:t>lebih</a:t>
            </a:r>
            <a:r>
              <a:rPr lang="en-US" sz="1200" i="1">
                <a:latin typeface="Helvetica"/>
                <a:cs typeface="Helvetica"/>
              </a:rPr>
              <a:t> </a:t>
            </a:r>
            <a:r>
              <a:rPr lang="en-US" sz="1200" i="1" err="1">
                <a:latin typeface="Helvetica"/>
                <a:cs typeface="Helvetica"/>
              </a:rPr>
              <a:t>cepat</a:t>
            </a:r>
            <a:r>
              <a:rPr lang="en-US" sz="1200" i="1">
                <a:latin typeface="Helvetica"/>
                <a:cs typeface="Helvetica"/>
              </a:rPr>
              <a:t>, pada </a:t>
            </a:r>
            <a:r>
              <a:rPr lang="en-US" sz="1200" i="1" err="1">
                <a:latin typeface="Helvetica"/>
                <a:cs typeface="Helvetica"/>
              </a:rPr>
              <a:t>saat</a:t>
            </a:r>
            <a:r>
              <a:rPr lang="en-US" sz="1200" i="1">
                <a:latin typeface="Helvetica"/>
                <a:cs typeface="Helvetica"/>
              </a:rPr>
              <a:t> </a:t>
            </a:r>
            <a:r>
              <a:rPr lang="en-US" sz="1200" i="1" err="1">
                <a:latin typeface="Helvetica"/>
                <a:cs typeface="Helvetica"/>
              </a:rPr>
              <a:t>itu</a:t>
            </a:r>
            <a:r>
              <a:rPr lang="en-US" sz="1200" i="1">
                <a:latin typeface="Helvetica"/>
                <a:cs typeface="Helvetica"/>
              </a:rPr>
              <a:t> </a:t>
            </a:r>
            <a:r>
              <a:rPr lang="en-US" sz="1200" i="1" err="1">
                <a:latin typeface="Helvetica"/>
                <a:cs typeface="Helvetica"/>
              </a:rPr>
              <a:t>kita</a:t>
            </a:r>
            <a:r>
              <a:rPr lang="en-US" sz="1200" i="1">
                <a:latin typeface="Helvetica"/>
                <a:cs typeface="Helvetica"/>
              </a:rPr>
              <a:t> </a:t>
            </a:r>
            <a:r>
              <a:rPr lang="en-US" sz="1200" i="1" err="1">
                <a:latin typeface="Helvetica"/>
                <a:cs typeface="Helvetica"/>
              </a:rPr>
              <a:t>butuh</a:t>
            </a:r>
            <a:r>
              <a:rPr lang="en-US" sz="1200" i="1">
                <a:latin typeface="Helvetica"/>
                <a:cs typeface="Helvetica"/>
              </a:rPr>
              <a:t> </a:t>
            </a:r>
            <a:r>
              <a:rPr lang="en-US" sz="1200" i="1" err="1">
                <a:latin typeface="Helvetica"/>
                <a:cs typeface="Helvetica"/>
              </a:rPr>
              <a:t>karena</a:t>
            </a:r>
            <a:r>
              <a:rPr lang="en-US" sz="1200" i="1">
                <a:latin typeface="Helvetica"/>
                <a:cs typeface="Helvetica"/>
              </a:rPr>
              <a:t> </a:t>
            </a:r>
            <a:r>
              <a:rPr lang="en-US" sz="1200" i="1" err="1">
                <a:latin typeface="Helvetica"/>
                <a:cs typeface="Helvetica"/>
              </a:rPr>
              <a:t>waktu</a:t>
            </a:r>
            <a:r>
              <a:rPr lang="en-US" sz="1200" b="0" i="1" u="none" strike="noStrike" baseline="0">
                <a:latin typeface="Helvetica"/>
                <a:cs typeface="Helvetica"/>
              </a:rPr>
              <a:t>, </a:t>
            </a:r>
            <a:r>
              <a:rPr lang="en-US" sz="1200" i="1" err="1">
                <a:latin typeface="Helvetica"/>
                <a:cs typeface="Helvetica"/>
              </a:rPr>
              <a:t>kita</a:t>
            </a:r>
            <a:r>
              <a:rPr lang="en-US" sz="1200" i="1">
                <a:latin typeface="Helvetica"/>
                <a:cs typeface="Helvetica"/>
              </a:rPr>
              <a:t> </a:t>
            </a:r>
            <a:r>
              <a:rPr lang="en-US" sz="1200" i="1" err="1">
                <a:latin typeface="Helvetica"/>
                <a:cs typeface="Helvetica"/>
              </a:rPr>
              <a:t>butuh</a:t>
            </a:r>
            <a:r>
              <a:rPr lang="en-US" sz="1200" i="1">
                <a:latin typeface="Helvetica"/>
                <a:cs typeface="Helvetica"/>
              </a:rPr>
              <a:t> yang </a:t>
            </a:r>
            <a:r>
              <a:rPr lang="en-US" sz="1200" i="1" err="1">
                <a:latin typeface="Helvetica"/>
                <a:cs typeface="Helvetica"/>
              </a:rPr>
              <a:t>cepat</a:t>
            </a:r>
            <a:r>
              <a:rPr lang="en-US" sz="1200" i="1">
                <a:latin typeface="Helvetica"/>
                <a:cs typeface="Helvetica"/>
              </a:rPr>
              <a:t> yang mana […] </a:t>
            </a:r>
            <a:r>
              <a:rPr lang="en-US" sz="1200" i="1" err="1">
                <a:latin typeface="Helvetica"/>
                <a:cs typeface="Helvetica"/>
              </a:rPr>
              <a:t>Ternyata</a:t>
            </a:r>
            <a:r>
              <a:rPr lang="en-US" sz="1200" i="1">
                <a:latin typeface="Helvetica"/>
                <a:cs typeface="Helvetica"/>
              </a:rPr>
              <a:t> </a:t>
            </a:r>
            <a:r>
              <a:rPr lang="en-US" sz="1200" b="0" i="1" u="none" strike="noStrike" baseline="0" err="1">
                <a:latin typeface="Helvetica"/>
                <a:cs typeface="Helvetica"/>
              </a:rPr>
              <a:t>Investree</a:t>
            </a:r>
            <a:r>
              <a:rPr lang="en-US" sz="1200" b="0" i="1" u="none" strike="noStrike" baseline="0">
                <a:latin typeface="Helvetica"/>
                <a:cs typeface="Helvetica"/>
              </a:rPr>
              <a:t> </a:t>
            </a:r>
            <a:r>
              <a:rPr lang="en-US" sz="1200" i="1">
                <a:latin typeface="Helvetica"/>
                <a:cs typeface="Helvetica"/>
              </a:rPr>
              <a:t>yang paling </a:t>
            </a:r>
            <a:r>
              <a:rPr lang="en-US" sz="1200" i="1" err="1">
                <a:latin typeface="Helvetica"/>
                <a:cs typeface="Helvetica"/>
              </a:rPr>
              <a:t>cepat</a:t>
            </a:r>
            <a:r>
              <a:rPr lang="en-US" sz="1200" i="1">
                <a:latin typeface="Helvetica"/>
                <a:cs typeface="Helvetica"/>
              </a:rPr>
              <a:t> untuk </a:t>
            </a:r>
            <a:r>
              <a:rPr lang="en-US" sz="1200" i="1" err="1">
                <a:latin typeface="Helvetica"/>
                <a:cs typeface="Helvetica"/>
              </a:rPr>
              <a:t>approvalnya</a:t>
            </a:r>
            <a:r>
              <a:rPr lang="en-US" sz="1200" b="0" i="1" u="none" strike="noStrike" baseline="0">
                <a:latin typeface="Helvetica"/>
                <a:cs typeface="Helvetica"/>
              </a:rPr>
              <a:t>, </a:t>
            </a:r>
            <a:r>
              <a:rPr lang="en-US" sz="1200" i="1" err="1">
                <a:latin typeface="Helvetica"/>
                <a:cs typeface="Helvetica"/>
              </a:rPr>
              <a:t>tapi</a:t>
            </a:r>
            <a:r>
              <a:rPr lang="en-US" sz="1200" i="1">
                <a:latin typeface="Helvetica"/>
                <a:cs typeface="Helvetica"/>
              </a:rPr>
              <a:t> untuk </a:t>
            </a:r>
            <a:r>
              <a:rPr lang="en-US" sz="1200" i="1" err="1">
                <a:latin typeface="Helvetica"/>
                <a:cs typeface="Helvetica"/>
              </a:rPr>
              <a:t>bunganya</a:t>
            </a:r>
            <a:r>
              <a:rPr lang="en-US" sz="1200" i="1">
                <a:latin typeface="Helvetica"/>
                <a:cs typeface="Helvetica"/>
              </a:rPr>
              <a:t> </a:t>
            </a:r>
            <a:r>
              <a:rPr lang="en-US" sz="1200" i="1" err="1">
                <a:latin typeface="Helvetica"/>
                <a:cs typeface="Helvetica"/>
              </a:rPr>
              <a:t>lebih</a:t>
            </a:r>
            <a:r>
              <a:rPr lang="en-US" sz="1200" i="1">
                <a:latin typeface="Helvetica"/>
                <a:cs typeface="Helvetica"/>
              </a:rPr>
              <a:t> </a:t>
            </a:r>
            <a:r>
              <a:rPr lang="en-US" sz="1200" i="1" err="1">
                <a:latin typeface="Helvetica"/>
                <a:cs typeface="Helvetica"/>
              </a:rPr>
              <a:t>tinggi</a:t>
            </a:r>
            <a:r>
              <a:rPr lang="en-US" sz="1200" i="1">
                <a:latin typeface="Helvetica"/>
                <a:cs typeface="Helvetica"/>
              </a:rPr>
              <a:t> </a:t>
            </a:r>
            <a:r>
              <a:rPr lang="en-US" sz="1200" i="1" err="1">
                <a:latin typeface="Helvetica"/>
                <a:cs typeface="Helvetica"/>
              </a:rPr>
              <a:t>sebenarnya</a:t>
            </a:r>
            <a:r>
              <a:rPr lang="en-US" sz="1200" i="1">
                <a:latin typeface="Helvetica"/>
                <a:cs typeface="Helvetica"/>
              </a:rPr>
              <a:t>.”</a:t>
            </a:r>
            <a:endParaRPr lang="en-ID" sz="1200">
              <a:latin typeface="Helvetica"/>
              <a:cs typeface="Helvetica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0A993D-C6CA-4EAB-BB5C-95503557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11509"/>
            <a:ext cx="9321560" cy="739056"/>
          </a:xfrm>
        </p:spPr>
        <p:txBody>
          <a:bodyPr>
            <a:normAutofit/>
          </a:bodyPr>
          <a:lstStyle/>
          <a:p>
            <a:r>
              <a:rPr lang="en-US" sz="2200" err="1">
                <a:latin typeface="Helvetica"/>
                <a:ea typeface="Open Sans"/>
                <a:cs typeface="Helvetica"/>
              </a:rPr>
              <a:t>Kisah</a:t>
            </a:r>
            <a:r>
              <a:rPr lang="en-US" sz="2200">
                <a:latin typeface="Helvetica"/>
                <a:ea typeface="Open Sans"/>
                <a:cs typeface="Helvetica"/>
              </a:rPr>
              <a:t> PT </a:t>
            </a:r>
            <a:r>
              <a:rPr lang="en-US" sz="2200" err="1">
                <a:latin typeface="Helvetica"/>
                <a:ea typeface="Open Sans"/>
                <a:cs typeface="Helvetica"/>
              </a:rPr>
              <a:t>Holin</a:t>
            </a:r>
            <a:r>
              <a:rPr lang="en-US" sz="2200">
                <a:latin typeface="Helvetica"/>
                <a:ea typeface="Open Sans"/>
                <a:cs typeface="Helvetica"/>
              </a:rPr>
              <a:t> Indo </a:t>
            </a:r>
            <a:r>
              <a:rPr lang="en-US" sz="2200" err="1">
                <a:latin typeface="Helvetica"/>
                <a:ea typeface="Open Sans"/>
                <a:cs typeface="Helvetica"/>
              </a:rPr>
              <a:t>Persada</a:t>
            </a:r>
            <a:r>
              <a:rPr lang="en-US" sz="2200">
                <a:latin typeface="Helvetica"/>
                <a:ea typeface="Open Sans"/>
                <a:cs typeface="Helvetica"/>
              </a:rPr>
              <a:t> &amp; PT FIS Sejahtera</a:t>
            </a:r>
            <a:endParaRPr lang="en-ID" sz="2200">
              <a:latin typeface="Helvetica"/>
              <a:ea typeface="Open Sans"/>
              <a:cs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FA0BDF-74D0-423B-9D42-88A665B15A82}"/>
              </a:ext>
            </a:extLst>
          </p:cNvPr>
          <p:cNvSpPr txBox="1"/>
          <p:nvPr/>
        </p:nvSpPr>
        <p:spPr>
          <a:xfrm>
            <a:off x="546919" y="1121832"/>
            <a:ext cx="20669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PT </a:t>
            </a:r>
            <a:r>
              <a:rPr lang="en-US" sz="140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Holin</a:t>
            </a:r>
            <a:r>
              <a:rPr lang="en-US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Indo </a:t>
            </a:r>
            <a:r>
              <a:rPr lang="en-US" sz="140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Persada</a:t>
            </a:r>
            <a:endParaRPr lang="en-US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2A48A2-53B6-4BB9-B2DF-45C4D6A307A9}"/>
              </a:ext>
            </a:extLst>
          </p:cNvPr>
          <p:cNvSpPr txBox="1"/>
          <p:nvPr/>
        </p:nvSpPr>
        <p:spPr>
          <a:xfrm>
            <a:off x="6701015" y="1121832"/>
            <a:ext cx="21400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PT FIS Sejahtera</a:t>
            </a:r>
          </a:p>
        </p:txBody>
      </p:sp>
    </p:spTree>
    <p:extLst>
      <p:ext uri="{BB962C8B-B14F-4D97-AF65-F5344CB8AC3E}">
        <p14:creationId xmlns:p14="http://schemas.microsoft.com/office/powerpoint/2010/main" val="2101271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D3F2D-64EF-4AFA-8066-2D5D75C2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663" y="2458364"/>
            <a:ext cx="10045700" cy="1325563"/>
          </a:xfrm>
        </p:spPr>
        <p:txBody>
          <a:bodyPr>
            <a:normAutofit/>
          </a:bodyPr>
          <a:lstStyle/>
          <a:p>
            <a:r>
              <a:rPr lang="en-US" sz="3200" b="1" err="1">
                <a:latin typeface="Helvetica"/>
                <a:ea typeface="Open Sans"/>
                <a:cs typeface="Helvetica"/>
              </a:rPr>
              <a:t>Inklusi</a:t>
            </a:r>
            <a:r>
              <a:rPr lang="en-US" sz="3200" b="1">
                <a:latin typeface="Helvetica"/>
                <a:ea typeface="Open Sans"/>
                <a:cs typeface="Helvetica"/>
              </a:rPr>
              <a:t> </a:t>
            </a:r>
            <a:r>
              <a:rPr lang="en-US" sz="3200" b="1" err="1">
                <a:latin typeface="Helvetica"/>
                <a:ea typeface="Open Sans"/>
                <a:cs typeface="Helvetica"/>
              </a:rPr>
              <a:t>finansial</a:t>
            </a:r>
            <a:endParaRPr lang="en-ID" sz="3200" b="1">
              <a:latin typeface="Helvetica"/>
              <a:ea typeface="Open Sans"/>
              <a:cs typeface="Helvetica"/>
            </a:endParaRPr>
          </a:p>
        </p:txBody>
      </p:sp>
      <p:pic>
        <p:nvPicPr>
          <p:cNvPr id="3" name="Picture 2" descr="A large city&#10;&#10;Description automatically generated">
            <a:extLst>
              <a:ext uri="{FF2B5EF4-FFF2-40B4-BE49-F238E27FC236}">
                <a16:creationId xmlns:a16="http://schemas.microsoft.com/office/drawing/2014/main" id="{98B599F4-81FC-43B7-8C4D-90BC4C44D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59682" r="13063" b="23390"/>
          <a:stretch/>
        </p:blipFill>
        <p:spPr>
          <a:xfrm>
            <a:off x="0" y="2721945"/>
            <a:ext cx="1308100" cy="79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5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6EB5D0-FC0A-48FF-9C56-DA27DD42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85002"/>
            <a:ext cx="8010525" cy="915035"/>
          </a:xfrm>
        </p:spPr>
        <p:txBody>
          <a:bodyPr>
            <a:noAutofit/>
          </a:bodyPr>
          <a:lstStyle/>
          <a:p>
            <a:r>
              <a:rPr lang="en-US" sz="2000" b="1" err="1"/>
              <a:t>Investree</a:t>
            </a:r>
            <a:r>
              <a:rPr lang="en-US" sz="2000" b="1"/>
              <a:t> </a:t>
            </a:r>
            <a:r>
              <a:rPr lang="en-US" sz="2000" b="1" err="1"/>
              <a:t>mendukung</a:t>
            </a:r>
            <a:r>
              <a:rPr lang="en-US" sz="2000" b="1"/>
              <a:t> </a:t>
            </a:r>
            <a:r>
              <a:rPr lang="en-US" sz="2000" b="1" err="1"/>
              <a:t>inklusi</a:t>
            </a:r>
            <a:r>
              <a:rPr lang="en-US" sz="2000" b="1"/>
              <a:t> </a:t>
            </a:r>
            <a:r>
              <a:rPr lang="en-US" sz="2000" b="1" err="1"/>
              <a:t>finansial</a:t>
            </a:r>
            <a:r>
              <a:rPr lang="en-US" sz="2000" b="1"/>
              <a:t> </a:t>
            </a:r>
            <a:r>
              <a:rPr lang="en-US" sz="2000" b="1" err="1"/>
              <a:t>dengan</a:t>
            </a:r>
            <a:r>
              <a:rPr lang="en-US" sz="2000" b="1"/>
              <a:t> </a:t>
            </a:r>
            <a:r>
              <a:rPr lang="en-US" sz="2000" b="1" err="1"/>
              <a:t>memberikan</a:t>
            </a:r>
            <a:r>
              <a:rPr lang="en-US" sz="2000" b="1"/>
              <a:t> </a:t>
            </a:r>
            <a:r>
              <a:rPr lang="en-US" sz="2000" b="1" err="1"/>
              <a:t>akses</a:t>
            </a:r>
            <a:r>
              <a:rPr lang="en-US" sz="2000" b="1"/>
              <a:t> pada 39% </a:t>
            </a:r>
            <a:r>
              <a:rPr lang="en-US" sz="2000" b="1" err="1"/>
              <a:t>peminjam</a:t>
            </a:r>
            <a:r>
              <a:rPr lang="en-US" sz="2000" b="1"/>
              <a:t> </a:t>
            </a:r>
            <a:r>
              <a:rPr lang="en-US" sz="2000" b="1" err="1"/>
              <a:t>untuk</a:t>
            </a:r>
            <a:r>
              <a:rPr lang="en-US" sz="2000" b="1"/>
              <a:t> </a:t>
            </a:r>
            <a:r>
              <a:rPr lang="en-US" sz="2000" b="1" err="1"/>
              <a:t>mendapatkan</a:t>
            </a:r>
            <a:r>
              <a:rPr lang="en-US" sz="2000" b="1"/>
              <a:t> </a:t>
            </a:r>
            <a:r>
              <a:rPr lang="en-US" sz="2000" b="1" err="1"/>
              <a:t>pembiayaan</a:t>
            </a:r>
            <a:r>
              <a:rPr lang="en-US" sz="2000" b="1"/>
              <a:t> </a:t>
            </a:r>
            <a:r>
              <a:rPr lang="en-US" sz="2000" b="1" err="1"/>
              <a:t>pertama</a:t>
            </a:r>
            <a:r>
              <a:rPr lang="en-US" sz="2000" b="1"/>
              <a:t> </a:t>
            </a:r>
            <a:r>
              <a:rPr lang="en-US" sz="2000" b="1" err="1"/>
              <a:t>mereka</a:t>
            </a:r>
            <a:r>
              <a:rPr lang="en-US" sz="2000" b="1"/>
              <a:t>.</a:t>
            </a:r>
            <a:endParaRPr lang="id-ID" sz="2000" b="1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DAA7F1C-4B5D-46E1-9B4A-15D14D440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436961"/>
              </p:ext>
            </p:extLst>
          </p:nvPr>
        </p:nvGraphicFramePr>
        <p:xfrm>
          <a:off x="2651677" y="1075275"/>
          <a:ext cx="3024000" cy="22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1001991-0EC1-44A2-BADA-48AACFDCA4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500113"/>
              </p:ext>
            </p:extLst>
          </p:nvPr>
        </p:nvGraphicFramePr>
        <p:xfrm>
          <a:off x="5929124" y="1114312"/>
          <a:ext cx="3024000" cy="22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701197C-C8FF-4237-A5D0-F93E5FE1A7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768027"/>
              </p:ext>
            </p:extLst>
          </p:nvPr>
        </p:nvGraphicFramePr>
        <p:xfrm>
          <a:off x="9006882" y="1075275"/>
          <a:ext cx="3024000" cy="22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B865FCE-FDA5-4284-B9E9-C20847CDD6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408680"/>
              </p:ext>
            </p:extLst>
          </p:nvPr>
        </p:nvGraphicFramePr>
        <p:xfrm>
          <a:off x="2549446" y="3542468"/>
          <a:ext cx="324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6544BB1-895E-4857-AC83-348CF4920B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932943"/>
              </p:ext>
            </p:extLst>
          </p:nvPr>
        </p:nvGraphicFramePr>
        <p:xfrm>
          <a:off x="5782594" y="3505891"/>
          <a:ext cx="324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913005C-DC0E-4218-95B2-A4C99D54FC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172734"/>
              </p:ext>
            </p:extLst>
          </p:nvPr>
        </p:nvGraphicFramePr>
        <p:xfrm>
          <a:off x="9006882" y="3523718"/>
          <a:ext cx="324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E6A7E2-5ABA-4E6A-8866-905E4F588A34}"/>
              </a:ext>
            </a:extLst>
          </p:cNvPr>
          <p:cNvCxnSpPr>
            <a:cxnSpLocks/>
          </p:cNvCxnSpPr>
          <p:nvPr/>
        </p:nvCxnSpPr>
        <p:spPr>
          <a:xfrm flipH="1">
            <a:off x="2847975" y="2248312"/>
            <a:ext cx="71437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C58A2D-605A-4D88-B57B-8FB3D39A7893}"/>
              </a:ext>
            </a:extLst>
          </p:cNvPr>
          <p:cNvCxnSpPr/>
          <p:nvPr/>
        </p:nvCxnSpPr>
        <p:spPr>
          <a:xfrm>
            <a:off x="2857500" y="2248312"/>
            <a:ext cx="0" cy="250466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8D0174-5E53-4655-9819-8D241896BA58}"/>
              </a:ext>
            </a:extLst>
          </p:cNvPr>
          <p:cNvCxnSpPr/>
          <p:nvPr/>
        </p:nvCxnSpPr>
        <p:spPr>
          <a:xfrm>
            <a:off x="2847975" y="4743450"/>
            <a:ext cx="438150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3BD6A96-AB9F-4FAA-8549-769C40D371E4}"/>
              </a:ext>
            </a:extLst>
          </p:cNvPr>
          <p:cNvCxnSpPr>
            <a:cxnSpLocks/>
          </p:cNvCxnSpPr>
          <p:nvPr/>
        </p:nvCxnSpPr>
        <p:spPr>
          <a:xfrm flipH="1">
            <a:off x="6124575" y="2248312"/>
            <a:ext cx="77152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133341-AC11-48A7-B2CC-4C194DDD8366}"/>
              </a:ext>
            </a:extLst>
          </p:cNvPr>
          <p:cNvCxnSpPr/>
          <p:nvPr/>
        </p:nvCxnSpPr>
        <p:spPr>
          <a:xfrm>
            <a:off x="6134100" y="2248312"/>
            <a:ext cx="0" cy="250466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66DEAD5-BACB-4CB0-AE0D-DBC733F12E72}"/>
              </a:ext>
            </a:extLst>
          </p:cNvPr>
          <p:cNvCxnSpPr>
            <a:cxnSpLocks/>
          </p:cNvCxnSpPr>
          <p:nvPr/>
        </p:nvCxnSpPr>
        <p:spPr>
          <a:xfrm>
            <a:off x="6124575" y="4743450"/>
            <a:ext cx="385762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0DEFCE-ECD5-468A-B295-C672C4BCABDB}"/>
              </a:ext>
            </a:extLst>
          </p:cNvPr>
          <p:cNvCxnSpPr>
            <a:cxnSpLocks/>
          </p:cNvCxnSpPr>
          <p:nvPr/>
        </p:nvCxnSpPr>
        <p:spPr>
          <a:xfrm flipH="1">
            <a:off x="9201150" y="2248312"/>
            <a:ext cx="7810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FE5421-1A3E-46A3-AC32-25E394B6C29C}"/>
              </a:ext>
            </a:extLst>
          </p:cNvPr>
          <p:cNvCxnSpPr/>
          <p:nvPr/>
        </p:nvCxnSpPr>
        <p:spPr>
          <a:xfrm>
            <a:off x="9210675" y="2248312"/>
            <a:ext cx="0" cy="250466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31A4FF9-9431-4A4B-B53C-3B0CB88D697A}"/>
              </a:ext>
            </a:extLst>
          </p:cNvPr>
          <p:cNvCxnSpPr>
            <a:cxnSpLocks/>
          </p:cNvCxnSpPr>
          <p:nvPr/>
        </p:nvCxnSpPr>
        <p:spPr>
          <a:xfrm>
            <a:off x="9201150" y="4743450"/>
            <a:ext cx="523875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81AF52D0-7DAC-4A45-833A-2201A6D5A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225761"/>
              </p:ext>
            </p:extLst>
          </p:nvPr>
        </p:nvGraphicFramePr>
        <p:xfrm>
          <a:off x="127705" y="2132936"/>
          <a:ext cx="2503473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236CB972-3975-4215-9454-02B39E9851F6}"/>
              </a:ext>
            </a:extLst>
          </p:cNvPr>
          <p:cNvSpPr txBox="1"/>
          <p:nvPr/>
        </p:nvSpPr>
        <p:spPr>
          <a:xfrm>
            <a:off x="4163677" y="5805745"/>
            <a:ext cx="6760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37%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peminjam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mikro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, 47%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peminjam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kecil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, dan 30%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peminjam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menengah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tidak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pernah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menerima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pembiayaan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apapun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sebelum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meminjam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dari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Investree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. Di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antara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mereka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yang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telah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menerima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pinjaman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sebelum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Investree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mayoritas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menerima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pinjaman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dari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bank.</a:t>
            </a:r>
            <a:endParaRPr lang="en-ID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A2B91E-C690-48E0-85FF-ED38F0026536}"/>
              </a:ext>
            </a:extLst>
          </p:cNvPr>
          <p:cNvSpPr/>
          <p:nvPr/>
        </p:nvSpPr>
        <p:spPr>
          <a:xfrm>
            <a:off x="3417853" y="3930520"/>
            <a:ext cx="1493468" cy="149346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9CEC533-159A-493B-8063-493543ED9B6E}"/>
              </a:ext>
            </a:extLst>
          </p:cNvPr>
          <p:cNvSpPr/>
          <p:nvPr/>
        </p:nvSpPr>
        <p:spPr>
          <a:xfrm>
            <a:off x="6647430" y="3890788"/>
            <a:ext cx="1493468" cy="149346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6AEE8CC-0CD0-49C0-9CE8-BA67F4EE2D33}"/>
              </a:ext>
            </a:extLst>
          </p:cNvPr>
          <p:cNvSpPr/>
          <p:nvPr/>
        </p:nvSpPr>
        <p:spPr>
          <a:xfrm>
            <a:off x="9878479" y="3909838"/>
            <a:ext cx="1493468" cy="149346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9D0C54-449C-4131-AD14-4E8AAD27D075}"/>
              </a:ext>
            </a:extLst>
          </p:cNvPr>
          <p:cNvSpPr/>
          <p:nvPr/>
        </p:nvSpPr>
        <p:spPr>
          <a:xfrm>
            <a:off x="732559" y="4584183"/>
            <a:ext cx="7200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116265-0E5B-4EB7-AA9A-9769BE7D5FF5}"/>
              </a:ext>
            </a:extLst>
          </p:cNvPr>
          <p:cNvSpPr txBox="1"/>
          <p:nvPr/>
        </p:nvSpPr>
        <p:spPr>
          <a:xfrm>
            <a:off x="759850" y="4493370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Investree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715789-B5FB-4970-8F60-014EF66A35E1}"/>
              </a:ext>
            </a:extLst>
          </p:cNvPr>
          <p:cNvSpPr/>
          <p:nvPr/>
        </p:nvSpPr>
        <p:spPr>
          <a:xfrm>
            <a:off x="1508616" y="4587679"/>
            <a:ext cx="72000" cy="72000"/>
          </a:xfrm>
          <a:prstGeom prst="rect">
            <a:avLst/>
          </a:prstGeom>
          <a:solidFill>
            <a:srgbClr val="5CBEEC"/>
          </a:solidFill>
          <a:ln>
            <a:solidFill>
              <a:srgbClr val="5C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0D5AEC-7241-4D3F-B80D-80BA2B03066F}"/>
              </a:ext>
            </a:extLst>
          </p:cNvPr>
          <p:cNvSpPr txBox="1"/>
          <p:nvPr/>
        </p:nvSpPr>
        <p:spPr>
          <a:xfrm>
            <a:off x="1535907" y="4493370"/>
            <a:ext cx="993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Lainnya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364A8CD-BFA2-46DC-9A2E-465779AFC727}"/>
              </a:ext>
            </a:extLst>
          </p:cNvPr>
          <p:cNvSpPr/>
          <p:nvPr/>
        </p:nvSpPr>
        <p:spPr>
          <a:xfrm>
            <a:off x="3486306" y="3383318"/>
            <a:ext cx="7200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BAA23F-603F-4EF5-970F-3D6113D36290}"/>
              </a:ext>
            </a:extLst>
          </p:cNvPr>
          <p:cNvSpPr txBox="1"/>
          <p:nvPr/>
        </p:nvSpPr>
        <p:spPr>
          <a:xfrm>
            <a:off x="3513597" y="3292505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Investree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318E0CA-8F02-4C2A-98EF-3E5A9FDAD70F}"/>
              </a:ext>
            </a:extLst>
          </p:cNvPr>
          <p:cNvSpPr/>
          <p:nvPr/>
        </p:nvSpPr>
        <p:spPr>
          <a:xfrm>
            <a:off x="4262363" y="3386814"/>
            <a:ext cx="72000" cy="72000"/>
          </a:xfrm>
          <a:prstGeom prst="rect">
            <a:avLst/>
          </a:prstGeom>
          <a:solidFill>
            <a:srgbClr val="5CBEEC"/>
          </a:solidFill>
          <a:ln>
            <a:solidFill>
              <a:srgbClr val="5C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788F5C-474C-4C0F-A0A4-5B3E3B113D30}"/>
              </a:ext>
            </a:extLst>
          </p:cNvPr>
          <p:cNvSpPr txBox="1"/>
          <p:nvPr/>
        </p:nvSpPr>
        <p:spPr>
          <a:xfrm>
            <a:off x="4289654" y="3299554"/>
            <a:ext cx="993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Lainnya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7C43C45-7494-451A-82BA-A5EF42F73C9F}"/>
              </a:ext>
            </a:extLst>
          </p:cNvPr>
          <p:cNvSpPr/>
          <p:nvPr/>
        </p:nvSpPr>
        <p:spPr>
          <a:xfrm>
            <a:off x="6781941" y="3383318"/>
            <a:ext cx="7200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D357BE8-7BB5-40A1-8625-C45F297557F8}"/>
              </a:ext>
            </a:extLst>
          </p:cNvPr>
          <p:cNvSpPr txBox="1"/>
          <p:nvPr/>
        </p:nvSpPr>
        <p:spPr>
          <a:xfrm>
            <a:off x="6809232" y="3292505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Investree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B68E4C1-4D5C-4357-8312-205DFEDDFF7C}"/>
              </a:ext>
            </a:extLst>
          </p:cNvPr>
          <p:cNvSpPr/>
          <p:nvPr/>
        </p:nvSpPr>
        <p:spPr>
          <a:xfrm>
            <a:off x="7557998" y="3386814"/>
            <a:ext cx="72000" cy="72000"/>
          </a:xfrm>
          <a:prstGeom prst="rect">
            <a:avLst/>
          </a:prstGeom>
          <a:solidFill>
            <a:srgbClr val="5CBEEC"/>
          </a:solidFill>
          <a:ln>
            <a:solidFill>
              <a:srgbClr val="5C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D0A060-036C-4E3E-9024-E30465BB6FBF}"/>
              </a:ext>
            </a:extLst>
          </p:cNvPr>
          <p:cNvSpPr txBox="1"/>
          <p:nvPr/>
        </p:nvSpPr>
        <p:spPr>
          <a:xfrm>
            <a:off x="7585289" y="3296409"/>
            <a:ext cx="993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Lainnya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FA81659-8311-4A44-8FFE-8068A57E1F95}"/>
              </a:ext>
            </a:extLst>
          </p:cNvPr>
          <p:cNvSpPr/>
          <p:nvPr/>
        </p:nvSpPr>
        <p:spPr>
          <a:xfrm>
            <a:off x="9845868" y="3383318"/>
            <a:ext cx="7200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A44400-2EB3-4557-9CA2-FED8F9748478}"/>
              </a:ext>
            </a:extLst>
          </p:cNvPr>
          <p:cNvSpPr txBox="1"/>
          <p:nvPr/>
        </p:nvSpPr>
        <p:spPr>
          <a:xfrm>
            <a:off x="9873159" y="3292505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Investree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DB34518-B0FA-496B-BF4D-04DD1E8FD9F2}"/>
              </a:ext>
            </a:extLst>
          </p:cNvPr>
          <p:cNvSpPr/>
          <p:nvPr/>
        </p:nvSpPr>
        <p:spPr>
          <a:xfrm>
            <a:off x="10621925" y="3386814"/>
            <a:ext cx="72000" cy="72000"/>
          </a:xfrm>
          <a:prstGeom prst="rect">
            <a:avLst/>
          </a:prstGeom>
          <a:solidFill>
            <a:srgbClr val="5CBEEC"/>
          </a:solidFill>
          <a:ln>
            <a:solidFill>
              <a:srgbClr val="5C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3FB2FC-98B8-4D34-9532-EF4DB6409BB5}"/>
              </a:ext>
            </a:extLst>
          </p:cNvPr>
          <p:cNvSpPr txBox="1"/>
          <p:nvPr/>
        </p:nvSpPr>
        <p:spPr>
          <a:xfrm>
            <a:off x="10649216" y="3277497"/>
            <a:ext cx="993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Lainnya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1175A87-E79D-4C1C-8956-DB62009711F5}"/>
              </a:ext>
            </a:extLst>
          </p:cNvPr>
          <p:cNvSpPr/>
          <p:nvPr/>
        </p:nvSpPr>
        <p:spPr>
          <a:xfrm>
            <a:off x="3806202" y="5576934"/>
            <a:ext cx="7200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233D81A-9AFE-48B0-A0BA-0A7C900AD9BF}"/>
              </a:ext>
            </a:extLst>
          </p:cNvPr>
          <p:cNvSpPr txBox="1"/>
          <p:nvPr/>
        </p:nvSpPr>
        <p:spPr>
          <a:xfrm>
            <a:off x="3842398" y="5494322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Bank</a:t>
            </a:r>
            <a:endParaRPr lang="en-ID" sz="11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71B719-159C-4CF9-9B90-FD79060D9C10}"/>
              </a:ext>
            </a:extLst>
          </p:cNvPr>
          <p:cNvSpPr/>
          <p:nvPr/>
        </p:nvSpPr>
        <p:spPr>
          <a:xfrm>
            <a:off x="4430701" y="5576934"/>
            <a:ext cx="72000" cy="72000"/>
          </a:xfrm>
          <a:prstGeom prst="rect">
            <a:avLst/>
          </a:prstGeom>
          <a:solidFill>
            <a:srgbClr val="5CBEEC"/>
          </a:solidFill>
          <a:ln>
            <a:solidFill>
              <a:srgbClr val="5C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F980FBB-020B-4F53-97CF-101E4CDE8663}"/>
              </a:ext>
            </a:extLst>
          </p:cNvPr>
          <p:cNvSpPr txBox="1"/>
          <p:nvPr/>
        </p:nvSpPr>
        <p:spPr>
          <a:xfrm>
            <a:off x="4466897" y="5494322"/>
            <a:ext cx="2012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Lembaga </a:t>
            </a:r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keuangan</a:t>
            </a:r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 nonbank</a:t>
            </a:r>
            <a:endParaRPr lang="en-ID" sz="11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D0867CF-606A-4122-9189-827B009C257F}"/>
              </a:ext>
            </a:extLst>
          </p:cNvPr>
          <p:cNvSpPr/>
          <p:nvPr/>
        </p:nvSpPr>
        <p:spPr>
          <a:xfrm>
            <a:off x="6515182" y="5576934"/>
            <a:ext cx="72000" cy="72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EA25840-1447-427F-9259-78C986372EF3}"/>
              </a:ext>
            </a:extLst>
          </p:cNvPr>
          <p:cNvSpPr txBox="1"/>
          <p:nvPr/>
        </p:nvSpPr>
        <p:spPr>
          <a:xfrm>
            <a:off x="6551378" y="5494322"/>
            <a:ext cx="1588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Fintech (P2P Lending)</a:t>
            </a:r>
            <a:endParaRPr lang="en-ID" sz="11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A6163C-6480-4C4F-BC33-B1B0B4091670}"/>
              </a:ext>
            </a:extLst>
          </p:cNvPr>
          <p:cNvSpPr/>
          <p:nvPr/>
        </p:nvSpPr>
        <p:spPr>
          <a:xfrm>
            <a:off x="10275991" y="5576934"/>
            <a:ext cx="72000" cy="72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AEF82E0-F233-49F5-8C6F-90ACF2D35810}"/>
              </a:ext>
            </a:extLst>
          </p:cNvPr>
          <p:cNvSpPr txBox="1"/>
          <p:nvPr/>
        </p:nvSpPr>
        <p:spPr>
          <a:xfrm>
            <a:off x="10312187" y="5494322"/>
            <a:ext cx="679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Lainnya</a:t>
            </a:r>
            <a:endParaRPr lang="en-ID" sz="11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31B652D-AFA3-4D1A-8D87-8CBD9662D0E5}"/>
              </a:ext>
            </a:extLst>
          </p:cNvPr>
          <p:cNvSpPr/>
          <p:nvPr/>
        </p:nvSpPr>
        <p:spPr>
          <a:xfrm>
            <a:off x="8176471" y="5576934"/>
            <a:ext cx="72000" cy="72000"/>
          </a:xfrm>
          <a:prstGeom prst="rect">
            <a:avLst/>
          </a:prstGeom>
          <a:solidFill>
            <a:srgbClr val="578BA5"/>
          </a:solidFill>
          <a:ln>
            <a:solidFill>
              <a:srgbClr val="578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BFC4FC6-909D-45DC-9836-AB1D56A010B5}"/>
              </a:ext>
            </a:extLst>
          </p:cNvPr>
          <p:cNvSpPr txBox="1"/>
          <p:nvPr/>
        </p:nvSpPr>
        <p:spPr>
          <a:xfrm>
            <a:off x="8212667" y="5494322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err="1">
                <a:latin typeface="Helvetica" panose="020B0604020202020204" pitchFamily="34" charset="0"/>
                <a:cs typeface="Helvetica" panose="020B0604020202020204" pitchFamily="34" charset="0"/>
              </a:rPr>
              <a:t>Koperasi</a:t>
            </a:r>
            <a:endParaRPr lang="en-ID" sz="11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B035CF5-5D1D-4E07-8399-C941636C2ECA}"/>
              </a:ext>
            </a:extLst>
          </p:cNvPr>
          <p:cNvSpPr/>
          <p:nvPr/>
        </p:nvSpPr>
        <p:spPr>
          <a:xfrm>
            <a:off x="9018642" y="5576934"/>
            <a:ext cx="72000" cy="72000"/>
          </a:xfrm>
          <a:prstGeom prst="rect">
            <a:avLst/>
          </a:prstGeom>
          <a:solidFill>
            <a:srgbClr val="376A96"/>
          </a:solidFill>
          <a:ln>
            <a:solidFill>
              <a:srgbClr val="37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42EB78C-A283-4495-AE60-9590FAC7FB14}"/>
              </a:ext>
            </a:extLst>
          </p:cNvPr>
          <p:cNvSpPr txBox="1"/>
          <p:nvPr/>
        </p:nvSpPr>
        <p:spPr>
          <a:xfrm>
            <a:off x="9054838" y="5494322"/>
            <a:ext cx="1157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Venture Capital</a:t>
            </a:r>
            <a:endParaRPr lang="en-ID" sz="11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1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57992-8DDF-45F4-8FA3-A02BE2951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err="1">
                <a:latin typeface="Helvetica"/>
                <a:ea typeface="Open Sans"/>
                <a:cs typeface="Helvetica"/>
              </a:rPr>
              <a:t>Kisah</a:t>
            </a:r>
            <a:r>
              <a:rPr lang="en-US" sz="2000">
                <a:latin typeface="Helvetica"/>
                <a:ea typeface="Open Sans"/>
                <a:cs typeface="Helvetica"/>
              </a:rPr>
              <a:t> PT </a:t>
            </a:r>
            <a:r>
              <a:rPr lang="en-US" sz="2000" err="1">
                <a:latin typeface="Helvetica"/>
                <a:ea typeface="Open Sans"/>
                <a:cs typeface="Helvetica"/>
              </a:rPr>
              <a:t>Gesits</a:t>
            </a:r>
            <a:r>
              <a:rPr lang="en-US" sz="2000">
                <a:latin typeface="Helvetica"/>
                <a:ea typeface="Open Sans"/>
                <a:cs typeface="Helvetica"/>
              </a:rPr>
              <a:t> Bali </a:t>
            </a:r>
            <a:r>
              <a:rPr lang="en-US" sz="2000" err="1">
                <a:latin typeface="Helvetica"/>
                <a:ea typeface="Open Sans"/>
                <a:cs typeface="Helvetica"/>
              </a:rPr>
              <a:t>Pratama</a:t>
            </a:r>
            <a:endParaRPr lang="en-ID" sz="2000">
              <a:latin typeface="Helvetica"/>
              <a:ea typeface="Open Sans"/>
              <a:cs typeface="Helvetic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563BF7-2C71-4C8A-8CDA-68361E2C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44625"/>
            <a:ext cx="1059744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Helvetica"/>
                <a:ea typeface="Open Sans"/>
                <a:cs typeface="Helvetica"/>
              </a:rPr>
              <a:t>PT 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Gesits</a:t>
            </a:r>
            <a:r>
              <a:rPr lang="en-US" sz="1600" dirty="0">
                <a:latin typeface="Helvetica"/>
                <a:ea typeface="Open Sans"/>
                <a:cs typeface="Helvetica"/>
              </a:rPr>
              <a:t> Bali 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Pratama</a:t>
            </a:r>
            <a:r>
              <a:rPr lang="en-US" sz="1600" dirty="0">
                <a:latin typeface="Helvetica"/>
                <a:ea typeface="Open Sans"/>
                <a:cs typeface="Helvetica"/>
              </a:rPr>
              <a:t> 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mengalami</a:t>
            </a:r>
            <a:r>
              <a:rPr lang="en-US" sz="1600" dirty="0">
                <a:latin typeface="Helvetica"/>
                <a:ea typeface="Open Sans"/>
                <a:cs typeface="Helvetica"/>
              </a:rPr>
              <a:t> 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tantangan</a:t>
            </a:r>
            <a:r>
              <a:rPr lang="en-US" sz="1600" dirty="0">
                <a:latin typeface="Helvetica"/>
                <a:ea typeface="Open Sans"/>
                <a:cs typeface="Helvetica"/>
              </a:rPr>
              <a:t> 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dalam</a:t>
            </a:r>
            <a:r>
              <a:rPr lang="en-US" sz="1600" dirty="0">
                <a:latin typeface="Helvetica"/>
                <a:ea typeface="Open Sans"/>
                <a:cs typeface="Helvetica"/>
              </a:rPr>
              <a:t> 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mendapatkan</a:t>
            </a:r>
            <a:r>
              <a:rPr lang="en-US" sz="1600" dirty="0">
                <a:latin typeface="Helvetica"/>
                <a:ea typeface="Open Sans"/>
                <a:cs typeface="Helvetica"/>
              </a:rPr>
              <a:t> 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pinjaman</a:t>
            </a:r>
            <a:r>
              <a:rPr lang="en-US" sz="1600" dirty="0">
                <a:latin typeface="Helvetica"/>
                <a:ea typeface="Open Sans"/>
                <a:cs typeface="Helvetica"/>
              </a:rPr>
              <a:t> 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dari</a:t>
            </a:r>
            <a:r>
              <a:rPr lang="en-US" sz="1600" dirty="0">
                <a:latin typeface="Helvetica"/>
                <a:ea typeface="Open Sans"/>
                <a:cs typeface="Helvetica"/>
              </a:rPr>
              <a:t> bank. PT 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Gesits</a:t>
            </a:r>
            <a:r>
              <a:rPr lang="en-US" sz="1600" dirty="0">
                <a:latin typeface="Helvetica"/>
                <a:ea typeface="Open Sans"/>
                <a:cs typeface="Helvetica"/>
              </a:rPr>
              <a:t> 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membutuhkan</a:t>
            </a:r>
            <a:r>
              <a:rPr lang="en-US" sz="1600" dirty="0">
                <a:latin typeface="Helvetica"/>
                <a:ea typeface="Open Sans"/>
                <a:cs typeface="Helvetica"/>
              </a:rPr>
              <a:t> 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pinjaman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untuk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mendukung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proses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penyediaan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unit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produk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dan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kebutuhan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operasional</a:t>
            </a:r>
            <a:r>
              <a:rPr lang="en-US" sz="1600" dirty="0">
                <a:latin typeface="Helvetica"/>
                <a:ea typeface="Open Sans"/>
                <a:cs typeface="Helvetica"/>
              </a:rPr>
              <a:t>. PT 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Gesits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menemui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hingga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4 bank,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namun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semuanya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menolak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dengan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satu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alasan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yaitu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bisnis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yang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dijalani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masih</a:t>
            </a:r>
            <a:r>
              <a:rPr lang="en-US" sz="1600" dirty="0">
                <a:latin typeface="Helvetica"/>
                <a:ea typeface="Open Sans"/>
                <a:cs typeface="Helvetica"/>
              </a:rPr>
              <a:t> 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kurang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dari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2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tahun</a:t>
            </a:r>
            <a:r>
              <a:rPr lang="en-US" sz="1600" dirty="0">
                <a:latin typeface="Helvetica"/>
                <a:ea typeface="Open Sans"/>
                <a:cs typeface="Helvetica"/>
              </a:rPr>
              <a:t>.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Helvetica"/>
              <a:ea typeface="Open Sans"/>
              <a:cs typeface="Helvetic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 err="1">
                <a:latin typeface="Helvetica"/>
                <a:ea typeface="Open Sans"/>
                <a:cs typeface="Helvetica"/>
              </a:rPr>
              <a:t>Bagaimana</a:t>
            </a:r>
            <a:r>
              <a:rPr lang="en-US" sz="1600" b="1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b="1" dirty="0" err="1">
                <a:latin typeface="Helvetica"/>
                <a:ea typeface="Open Sans"/>
                <a:cs typeface="Helvetica"/>
              </a:rPr>
              <a:t>pinjaman</a:t>
            </a:r>
            <a:r>
              <a:rPr lang="en-US" sz="1600" b="1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b="1" dirty="0" err="1">
                <a:latin typeface="Helvetica"/>
                <a:ea typeface="Open Sans"/>
                <a:cs typeface="Helvetica"/>
              </a:rPr>
              <a:t>dari</a:t>
            </a:r>
            <a:r>
              <a:rPr lang="en-US" sz="1600" b="1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b="1" dirty="0" err="1">
                <a:latin typeface="Helvetica"/>
                <a:ea typeface="Open Sans"/>
                <a:cs typeface="Helvetica"/>
              </a:rPr>
              <a:t>Investree</a:t>
            </a:r>
            <a:r>
              <a:rPr lang="en-US" sz="1600" b="1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b="1" dirty="0" err="1">
                <a:latin typeface="Helvetica"/>
                <a:ea typeface="Open Sans"/>
                <a:cs typeface="Helvetica"/>
              </a:rPr>
              <a:t>membantu</a:t>
            </a:r>
            <a:r>
              <a:rPr lang="en-US" sz="1600" b="1" dirty="0">
                <a:latin typeface="Helvetica"/>
                <a:ea typeface="Open Sans"/>
                <a:cs typeface="Helvetica"/>
              </a:rPr>
              <a:t> PT </a:t>
            </a:r>
            <a:r>
              <a:rPr lang="en-US" sz="1600" b="1" dirty="0" err="1">
                <a:latin typeface="Helvetica"/>
                <a:ea typeface="Open Sans"/>
                <a:cs typeface="Helvetica"/>
              </a:rPr>
              <a:t>Gesits</a:t>
            </a:r>
            <a:r>
              <a:rPr lang="en-US" sz="1600" b="1" dirty="0">
                <a:latin typeface="Helvetica"/>
                <a:ea typeface="Open Sans"/>
                <a:cs typeface="Helvetica"/>
              </a:rPr>
              <a:t>?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Helvetica"/>
                <a:ea typeface="Open Sans"/>
                <a:cs typeface="Helvetica"/>
              </a:rPr>
              <a:t>PT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Gesits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pada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akhirnya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dapat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menerima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pinjaman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setelah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mendaftar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ke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Investree</a:t>
            </a:r>
            <a:r>
              <a:rPr lang="en-US" sz="1600" dirty="0">
                <a:latin typeface="Helvetica"/>
                <a:ea typeface="Open Sans"/>
                <a:cs typeface="Helvetica"/>
              </a:rPr>
              <a:t>. Hal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ini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mengindikasikan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bahwa</a:t>
            </a:r>
            <a:r>
              <a:rPr lang="en-US" sz="1600" dirty="0">
                <a:latin typeface="Helvetica"/>
                <a:ea typeface="Open Sans"/>
                <a:cs typeface="Helvetica"/>
              </a:rPr>
              <a:t> 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Investree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mendukung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peluang</a:t>
            </a:r>
            <a:r>
              <a:rPr lang="en-US" sz="1600" dirty="0">
                <a:latin typeface="Helvetica"/>
                <a:ea typeface="Open Sans"/>
                <a:cs typeface="Helvetica"/>
              </a:rPr>
              <a:t> PT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Gesits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untuk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mendapatkan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akses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layanan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keuangan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yang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dapat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memenuhi</a:t>
            </a:r>
            <a:r>
              <a:rPr lang="en-US" sz="1600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kebutuhan</a:t>
            </a:r>
            <a:r>
              <a:rPr lang="en-US" sz="1600" dirty="0">
                <a:latin typeface="Helvetica"/>
                <a:ea typeface="Open Sans"/>
                <a:cs typeface="Helvetica"/>
              </a:rPr>
              <a:t>.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Helvetica"/>
              <a:ea typeface="Open Sans"/>
              <a:cs typeface="Helvetic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ID" sz="1600" i="1" dirty="0">
                <a:latin typeface="Helvetica"/>
                <a:cs typeface="Helvetica"/>
              </a:rPr>
              <a:t>“Kita </a:t>
            </a:r>
            <a:r>
              <a:rPr lang="en-ID" sz="1600" i="1" dirty="0" err="1">
                <a:latin typeface="Helvetica"/>
                <a:cs typeface="Helvetica"/>
              </a:rPr>
              <a:t>sudah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panjang</a:t>
            </a:r>
            <a:r>
              <a:rPr lang="en-ID" sz="1600" i="1" dirty="0">
                <a:latin typeface="Helvetica"/>
                <a:cs typeface="Helvetica"/>
              </a:rPr>
              <a:t> kali </a:t>
            </a:r>
            <a:r>
              <a:rPr lang="en-ID" sz="1600" i="1" dirty="0" err="1">
                <a:latin typeface="Helvetica"/>
                <a:cs typeface="Helvetica"/>
              </a:rPr>
              <a:t>lebar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ya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bicara</a:t>
            </a:r>
            <a:r>
              <a:rPr lang="en-ID" sz="1600" i="1" dirty="0">
                <a:latin typeface="Helvetica"/>
                <a:cs typeface="Helvetica"/>
              </a:rPr>
              <a:t> [</a:t>
            </a:r>
            <a:r>
              <a:rPr lang="en-ID" sz="1600" i="1" dirty="0" err="1">
                <a:latin typeface="Helvetica"/>
                <a:cs typeface="Helvetica"/>
              </a:rPr>
              <a:t>dengan</a:t>
            </a:r>
            <a:r>
              <a:rPr lang="en-ID" sz="1600" i="1" dirty="0">
                <a:latin typeface="Helvetica"/>
                <a:cs typeface="Helvetica"/>
              </a:rPr>
              <a:t> bank], </a:t>
            </a:r>
            <a:r>
              <a:rPr lang="en-ID" sz="1600" i="1" dirty="0" err="1">
                <a:latin typeface="Helvetica"/>
                <a:cs typeface="Helvetica"/>
              </a:rPr>
              <a:t>ujung-ujungnya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dia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tanya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saya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belum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dua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tahun</a:t>
            </a:r>
            <a:r>
              <a:rPr lang="en-ID" sz="1600" i="1" dirty="0">
                <a:latin typeface="Helvetica"/>
                <a:cs typeface="Helvetica"/>
              </a:rPr>
              <a:t>. Kan di </a:t>
            </a:r>
            <a:r>
              <a:rPr lang="en-ID" sz="1600" i="1" dirty="0" err="1">
                <a:latin typeface="Helvetica"/>
                <a:cs typeface="Helvetica"/>
              </a:rPr>
              <a:t>depan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saya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sudah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bilang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saya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kendalanya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ya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begitu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ya</a:t>
            </a:r>
            <a:r>
              <a:rPr lang="en-ID" sz="1600" i="1" dirty="0">
                <a:latin typeface="Helvetica"/>
                <a:cs typeface="Helvetica"/>
              </a:rPr>
              <a:t>, </a:t>
            </a:r>
            <a:r>
              <a:rPr lang="en-ID" sz="1600" i="1" dirty="0" err="1">
                <a:latin typeface="Helvetica"/>
                <a:cs typeface="Helvetica"/>
              </a:rPr>
              <a:t>saya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bilang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ini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sudah</a:t>
            </a:r>
            <a:r>
              <a:rPr lang="en-ID" sz="1600" i="1" dirty="0">
                <a:latin typeface="Helvetica"/>
                <a:cs typeface="Helvetica"/>
              </a:rPr>
              <a:t> bank </a:t>
            </a:r>
            <a:r>
              <a:rPr lang="en-ID" sz="1600" i="1" dirty="0" err="1">
                <a:latin typeface="Helvetica"/>
                <a:cs typeface="Helvetica"/>
              </a:rPr>
              <a:t>keempat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ini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saya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bilang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gitu</a:t>
            </a:r>
            <a:r>
              <a:rPr lang="en-ID" sz="1600" i="1" dirty="0">
                <a:latin typeface="Helvetica"/>
                <a:cs typeface="Helvetica"/>
              </a:rPr>
              <a:t>. […] </a:t>
            </a:r>
            <a:r>
              <a:rPr lang="en-ID" sz="1600" i="1" dirty="0" err="1">
                <a:latin typeface="Helvetica"/>
                <a:cs typeface="Helvetica"/>
              </a:rPr>
              <a:t>Tapi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kalau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untuk</a:t>
            </a:r>
            <a:r>
              <a:rPr lang="en-ID" sz="1600" i="1" dirty="0">
                <a:latin typeface="Helvetica"/>
                <a:cs typeface="Helvetica"/>
              </a:rPr>
              <a:t> modal </a:t>
            </a:r>
            <a:r>
              <a:rPr lang="en-ID" sz="1600" i="1" dirty="0" err="1">
                <a:latin typeface="Helvetica"/>
                <a:cs typeface="Helvetica"/>
              </a:rPr>
              <a:t>kerja</a:t>
            </a:r>
            <a:r>
              <a:rPr lang="en-ID" sz="1600" i="1" dirty="0">
                <a:latin typeface="Helvetica"/>
                <a:cs typeface="Helvetica"/>
              </a:rPr>
              <a:t>, </a:t>
            </a:r>
            <a:r>
              <a:rPr lang="en-ID" sz="1600" i="1" dirty="0" err="1">
                <a:latin typeface="Helvetica"/>
                <a:cs typeface="Helvetica"/>
              </a:rPr>
              <a:t>Investree</a:t>
            </a:r>
            <a:r>
              <a:rPr lang="en-ID" sz="1600" i="1" dirty="0">
                <a:latin typeface="Helvetica"/>
                <a:cs typeface="Helvetica"/>
              </a:rPr>
              <a:t> yang </a:t>
            </a:r>
            <a:r>
              <a:rPr lang="en-ID" sz="1600" i="1" dirty="0" err="1">
                <a:latin typeface="Helvetica"/>
                <a:cs typeface="Helvetica"/>
              </a:rPr>
              <a:t>menyelamatkan</a:t>
            </a:r>
            <a:r>
              <a:rPr lang="en-ID" sz="1600" i="1" dirty="0">
                <a:latin typeface="Helvetica"/>
                <a:cs typeface="Helvetica"/>
              </a:rPr>
              <a:t> </a:t>
            </a:r>
            <a:r>
              <a:rPr lang="en-ID" sz="1600" i="1" dirty="0" err="1">
                <a:latin typeface="Helvetica"/>
                <a:cs typeface="Helvetica"/>
              </a:rPr>
              <a:t>saya</a:t>
            </a:r>
            <a:r>
              <a:rPr lang="en-ID" sz="1600" i="1" dirty="0">
                <a:latin typeface="Helvetica"/>
                <a:cs typeface="Helvetica"/>
              </a:rPr>
              <a:t>.”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650470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D3F2D-64EF-4AFA-8066-2D5D75C2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663" y="2458364"/>
            <a:ext cx="10045700" cy="1325563"/>
          </a:xfrm>
        </p:spPr>
        <p:txBody>
          <a:bodyPr>
            <a:normAutofit/>
          </a:bodyPr>
          <a:lstStyle/>
          <a:p>
            <a:r>
              <a:rPr lang="en-US" sz="3200" err="1">
                <a:latin typeface="Helvetica"/>
                <a:ea typeface="Open Sans"/>
                <a:cs typeface="Helvetica"/>
              </a:rPr>
              <a:t>Penyesuaian</a:t>
            </a:r>
            <a:r>
              <a:rPr lang="en-US" sz="3200">
                <a:latin typeface="Helvetica"/>
                <a:ea typeface="Open Sans"/>
                <a:cs typeface="Helvetica"/>
              </a:rPr>
              <a:t> (</a:t>
            </a:r>
            <a:r>
              <a:rPr lang="en-US" sz="3200" i="1">
                <a:latin typeface="Helvetica"/>
                <a:ea typeface="Open Sans"/>
                <a:cs typeface="Helvetica"/>
              </a:rPr>
              <a:t>pivot</a:t>
            </a:r>
            <a:r>
              <a:rPr lang="en-US" sz="3200">
                <a:latin typeface="Helvetica"/>
                <a:ea typeface="Open Sans"/>
                <a:cs typeface="Helvetica"/>
              </a:rPr>
              <a:t>) </a:t>
            </a:r>
            <a:r>
              <a:rPr lang="en-US" sz="3200" err="1">
                <a:latin typeface="Helvetica"/>
                <a:ea typeface="Open Sans"/>
                <a:cs typeface="Helvetica"/>
              </a:rPr>
              <a:t>usaha</a:t>
            </a:r>
            <a:endParaRPr lang="en-ID" sz="3200" b="1" err="1">
              <a:latin typeface="Helvetica"/>
              <a:ea typeface="Open Sans"/>
              <a:cs typeface="Helvetica"/>
            </a:endParaRPr>
          </a:p>
        </p:txBody>
      </p:sp>
      <p:pic>
        <p:nvPicPr>
          <p:cNvPr id="3" name="Picture 2" descr="A large city&#10;&#10;Description automatically generated">
            <a:extLst>
              <a:ext uri="{FF2B5EF4-FFF2-40B4-BE49-F238E27FC236}">
                <a16:creationId xmlns:a16="http://schemas.microsoft.com/office/drawing/2014/main" id="{98B599F4-81FC-43B7-8C4D-90BC4C44D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59682" r="13063" b="23390"/>
          <a:stretch/>
        </p:blipFill>
        <p:spPr>
          <a:xfrm>
            <a:off x="0" y="2721945"/>
            <a:ext cx="1308100" cy="79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63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9546FAE-E97B-40ED-95B3-2A29777F617A}"/>
              </a:ext>
            </a:extLst>
          </p:cNvPr>
          <p:cNvSpPr/>
          <p:nvPr/>
        </p:nvSpPr>
        <p:spPr>
          <a:xfrm>
            <a:off x="5414174" y="4577906"/>
            <a:ext cx="5391150" cy="21150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A2E69F-F228-4BA9-AB92-3FC37288100C}"/>
              </a:ext>
            </a:extLst>
          </p:cNvPr>
          <p:cNvSpPr/>
          <p:nvPr/>
        </p:nvSpPr>
        <p:spPr>
          <a:xfrm>
            <a:off x="5391150" y="1630799"/>
            <a:ext cx="5391150" cy="21150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6EB5D0-FC0A-48FF-9C56-DA27DD42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316625"/>
            <a:ext cx="8376013" cy="756274"/>
          </a:xfrm>
        </p:spPr>
        <p:txBody>
          <a:bodyPr>
            <a:noAutofit/>
          </a:bodyPr>
          <a:lstStyle/>
          <a:p>
            <a:r>
              <a:rPr lang="en-US" sz="2000" dirty="0" err="1"/>
              <a:t>Akses</a:t>
            </a:r>
            <a:r>
              <a:rPr lang="en-US" sz="2000" dirty="0"/>
              <a:t> </a:t>
            </a:r>
            <a:r>
              <a:rPr lang="en-US" sz="2000" dirty="0" err="1"/>
              <a:t>pinjaman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Investree </a:t>
            </a:r>
            <a:r>
              <a:rPr lang="en-US" sz="2000" dirty="0" err="1"/>
              <a:t>memungkinkan</a:t>
            </a:r>
            <a:r>
              <a:rPr lang="en-US" sz="2000" dirty="0"/>
              <a:t> </a:t>
            </a:r>
            <a:r>
              <a:rPr lang="en-US" sz="2000" dirty="0" err="1"/>
              <a:t>peminjam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menawarkan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dan </a:t>
            </a:r>
            <a:r>
              <a:rPr lang="en-US" sz="2000" dirty="0" err="1"/>
              <a:t>bahkan</a:t>
            </a:r>
            <a:r>
              <a:rPr lang="en-US" sz="2000" dirty="0"/>
              <a:t> </a:t>
            </a:r>
            <a:r>
              <a:rPr lang="en-US" sz="2000" dirty="0" err="1"/>
              <a:t>beralih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,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bertahan</a:t>
            </a:r>
            <a:r>
              <a:rPr lang="en-US" sz="2000" dirty="0"/>
              <a:t> di </a:t>
            </a:r>
            <a:r>
              <a:rPr lang="en-US" sz="2000" dirty="0" err="1"/>
              <a:t>tengah</a:t>
            </a:r>
            <a:r>
              <a:rPr lang="en-US" sz="2000" dirty="0"/>
              <a:t> </a:t>
            </a:r>
            <a:r>
              <a:rPr lang="en-US" sz="2000" dirty="0" err="1"/>
              <a:t>pandemi</a:t>
            </a:r>
            <a:r>
              <a:rPr lang="en-US" sz="2000" dirty="0"/>
              <a:t>.</a:t>
            </a:r>
            <a:endParaRPr lang="id-ID" sz="2000" b="1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7006893-947B-4225-8B57-89301D94A7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710107"/>
              </p:ext>
            </p:extLst>
          </p:nvPr>
        </p:nvGraphicFramePr>
        <p:xfrm>
          <a:off x="5511412" y="4717709"/>
          <a:ext cx="1872000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F56405C-E2CD-425F-B475-3FB9F92DF5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318520"/>
              </p:ext>
            </p:extLst>
          </p:nvPr>
        </p:nvGraphicFramePr>
        <p:xfrm>
          <a:off x="7173749" y="4699452"/>
          <a:ext cx="1872000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59BB8E4-DCD8-4FC8-81D8-4AB0131FA3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511299"/>
              </p:ext>
            </p:extLst>
          </p:nvPr>
        </p:nvGraphicFramePr>
        <p:xfrm>
          <a:off x="8836086" y="4717709"/>
          <a:ext cx="1872000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71005DD-DE18-434A-92F9-474E6CDEF25A}"/>
              </a:ext>
            </a:extLst>
          </p:cNvPr>
          <p:cNvSpPr txBox="1"/>
          <p:nvPr/>
        </p:nvSpPr>
        <p:spPr>
          <a:xfrm>
            <a:off x="3867653" y="1250868"/>
            <a:ext cx="44566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200" b="1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Peminjam</a:t>
            </a:r>
            <a:r>
              <a:rPr lang="en-ID" sz="1200" b="1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yang </a:t>
            </a:r>
            <a:r>
              <a:rPr lang="en-ID" sz="1200" b="1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beralih</a:t>
            </a:r>
            <a:r>
              <a:rPr lang="en-ID" sz="1200" b="1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200" b="1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industri</a:t>
            </a:r>
            <a:r>
              <a:rPr lang="en-ID" sz="1200" b="1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200" b="1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selama</a:t>
            </a:r>
            <a:r>
              <a:rPr lang="en-ID" sz="1200" b="1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200" b="1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pandemi</a:t>
            </a:r>
            <a:endParaRPr lang="en-ID" sz="1200" b="1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797D49-0AEC-4217-A9C3-806640E2A4F0}"/>
              </a:ext>
            </a:extLst>
          </p:cNvPr>
          <p:cNvCxnSpPr>
            <a:cxnSpLocks/>
          </p:cNvCxnSpPr>
          <p:nvPr/>
        </p:nvCxnSpPr>
        <p:spPr>
          <a:xfrm>
            <a:off x="1820282" y="3918739"/>
            <a:ext cx="898504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FA639CF-E620-449B-95E0-565E673396C2}"/>
              </a:ext>
            </a:extLst>
          </p:cNvPr>
          <p:cNvSpPr txBox="1"/>
          <p:nvPr/>
        </p:nvSpPr>
        <p:spPr>
          <a:xfrm>
            <a:off x="3659648" y="4177449"/>
            <a:ext cx="48727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200" b="1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Peminjam</a:t>
            </a:r>
            <a:r>
              <a:rPr lang="en-ID" sz="1200" b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yang </a:t>
            </a:r>
            <a:r>
              <a:rPr lang="en-ID" sz="1200" b="1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menawarkan</a:t>
            </a:r>
            <a:r>
              <a:rPr lang="en-ID" sz="1200" b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200" b="1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produk</a:t>
            </a:r>
            <a:r>
              <a:rPr lang="en-ID" sz="1200" b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200" b="1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berbeda</a:t>
            </a:r>
            <a:r>
              <a:rPr lang="en-ID" sz="1200" b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200" b="1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selama</a:t>
            </a:r>
            <a:r>
              <a:rPr lang="en-ID" sz="1200" b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ID" sz="1200" b="1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pandemi</a:t>
            </a:r>
            <a:endParaRPr lang="en-ID" sz="1200" b="1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60C9083-E70A-442F-842A-42085CDF32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279065"/>
              </p:ext>
            </p:extLst>
          </p:nvPr>
        </p:nvGraphicFramePr>
        <p:xfrm>
          <a:off x="5511412" y="1758587"/>
          <a:ext cx="1872000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24C00C1A-7EBC-4C72-ABF0-8815AEBDE9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625746"/>
              </p:ext>
            </p:extLst>
          </p:nvPr>
        </p:nvGraphicFramePr>
        <p:xfrm>
          <a:off x="7173749" y="1758586"/>
          <a:ext cx="1872000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986EA775-AB18-460A-BE97-9C11296728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225632"/>
              </p:ext>
            </p:extLst>
          </p:nvPr>
        </p:nvGraphicFramePr>
        <p:xfrm>
          <a:off x="8836086" y="1758586"/>
          <a:ext cx="1872000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84887B9-E54A-43D1-A9B1-BC7C6E668A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692585"/>
              </p:ext>
            </p:extLst>
          </p:nvPr>
        </p:nvGraphicFramePr>
        <p:xfrm>
          <a:off x="1960340" y="1503935"/>
          <a:ext cx="234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F8F7A24-A9B7-4DCF-843B-078B8349EE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036374"/>
              </p:ext>
            </p:extLst>
          </p:nvPr>
        </p:nvGraphicFramePr>
        <p:xfrm>
          <a:off x="1954779" y="4400439"/>
          <a:ext cx="234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B4437E38-3DC9-41FB-BD25-CCC2D668BC73}"/>
              </a:ext>
            </a:extLst>
          </p:cNvPr>
          <p:cNvSpPr/>
          <p:nvPr/>
        </p:nvSpPr>
        <p:spPr>
          <a:xfrm>
            <a:off x="4371975" y="2372926"/>
            <a:ext cx="661337" cy="52321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34F9C02-92C7-44D8-AC64-D5497C31FB18}"/>
              </a:ext>
            </a:extLst>
          </p:cNvPr>
          <p:cNvSpPr/>
          <p:nvPr/>
        </p:nvSpPr>
        <p:spPr>
          <a:xfrm>
            <a:off x="4371974" y="5227203"/>
            <a:ext cx="661337" cy="52321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8D9B4F-315D-4FFA-9999-C2C3341AE4E7}"/>
              </a:ext>
            </a:extLst>
          </p:cNvPr>
          <p:cNvSpPr/>
          <p:nvPr/>
        </p:nvSpPr>
        <p:spPr>
          <a:xfrm>
            <a:off x="2698149" y="3501375"/>
            <a:ext cx="7200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EFF64-1468-4969-B5D1-1CFBA0B9EBDD}"/>
              </a:ext>
            </a:extLst>
          </p:cNvPr>
          <p:cNvSpPr txBox="1"/>
          <p:nvPr/>
        </p:nvSpPr>
        <p:spPr>
          <a:xfrm>
            <a:off x="2725440" y="3410562"/>
            <a:ext cx="340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Ya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8F2B31-052B-4B48-9D6E-3B3FBD93506B}"/>
              </a:ext>
            </a:extLst>
          </p:cNvPr>
          <p:cNvSpPr/>
          <p:nvPr/>
        </p:nvSpPr>
        <p:spPr>
          <a:xfrm>
            <a:off x="3100837" y="3504871"/>
            <a:ext cx="72000" cy="72000"/>
          </a:xfrm>
          <a:prstGeom prst="rect">
            <a:avLst/>
          </a:prstGeom>
          <a:solidFill>
            <a:srgbClr val="5CBEEC"/>
          </a:solidFill>
          <a:ln>
            <a:solidFill>
              <a:srgbClr val="5C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300856-FFD1-40E5-B6E7-D047D23D1302}"/>
              </a:ext>
            </a:extLst>
          </p:cNvPr>
          <p:cNvSpPr txBox="1"/>
          <p:nvPr/>
        </p:nvSpPr>
        <p:spPr>
          <a:xfrm>
            <a:off x="3128128" y="3410562"/>
            <a:ext cx="993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Tidak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E46823-4770-48B2-81EB-D76AFBBFE1DF}"/>
              </a:ext>
            </a:extLst>
          </p:cNvPr>
          <p:cNvSpPr/>
          <p:nvPr/>
        </p:nvSpPr>
        <p:spPr>
          <a:xfrm>
            <a:off x="7727349" y="3377202"/>
            <a:ext cx="7200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679B51-2938-42D0-85F1-DA73A624B797}"/>
              </a:ext>
            </a:extLst>
          </p:cNvPr>
          <p:cNvSpPr txBox="1"/>
          <p:nvPr/>
        </p:nvSpPr>
        <p:spPr>
          <a:xfrm>
            <a:off x="7754640" y="3286389"/>
            <a:ext cx="340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Ya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458F22-ADB6-477C-BA78-F22BEB71227E}"/>
              </a:ext>
            </a:extLst>
          </p:cNvPr>
          <p:cNvSpPr/>
          <p:nvPr/>
        </p:nvSpPr>
        <p:spPr>
          <a:xfrm>
            <a:off x="8130037" y="3380698"/>
            <a:ext cx="72000" cy="72000"/>
          </a:xfrm>
          <a:prstGeom prst="rect">
            <a:avLst/>
          </a:prstGeom>
          <a:solidFill>
            <a:srgbClr val="5CBEEC"/>
          </a:solidFill>
          <a:ln>
            <a:solidFill>
              <a:srgbClr val="5C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D7ED9C-BC8C-4AA5-A866-3FED175DC9B2}"/>
              </a:ext>
            </a:extLst>
          </p:cNvPr>
          <p:cNvSpPr txBox="1"/>
          <p:nvPr/>
        </p:nvSpPr>
        <p:spPr>
          <a:xfrm>
            <a:off x="8157328" y="3286389"/>
            <a:ext cx="993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Tidak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719FF4-DA0A-4696-A705-0FA28BB87088}"/>
              </a:ext>
            </a:extLst>
          </p:cNvPr>
          <p:cNvSpPr/>
          <p:nvPr/>
        </p:nvSpPr>
        <p:spPr>
          <a:xfrm>
            <a:off x="7700058" y="6302265"/>
            <a:ext cx="7200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A9DFA4-1D12-45B0-BBE2-AD9C41E79582}"/>
              </a:ext>
            </a:extLst>
          </p:cNvPr>
          <p:cNvSpPr txBox="1"/>
          <p:nvPr/>
        </p:nvSpPr>
        <p:spPr>
          <a:xfrm>
            <a:off x="7727349" y="6211452"/>
            <a:ext cx="340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Ya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B21A9D-0F26-43E2-8279-E929436FCF6A}"/>
              </a:ext>
            </a:extLst>
          </p:cNvPr>
          <p:cNvSpPr/>
          <p:nvPr/>
        </p:nvSpPr>
        <p:spPr>
          <a:xfrm>
            <a:off x="8102746" y="6305761"/>
            <a:ext cx="72000" cy="72000"/>
          </a:xfrm>
          <a:prstGeom prst="rect">
            <a:avLst/>
          </a:prstGeom>
          <a:solidFill>
            <a:srgbClr val="5CBEEC"/>
          </a:solidFill>
          <a:ln>
            <a:solidFill>
              <a:srgbClr val="5C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4A6287-79E7-4E97-9CFB-1B3F2EF36143}"/>
              </a:ext>
            </a:extLst>
          </p:cNvPr>
          <p:cNvSpPr txBox="1"/>
          <p:nvPr/>
        </p:nvSpPr>
        <p:spPr>
          <a:xfrm>
            <a:off x="8130037" y="6211452"/>
            <a:ext cx="993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Tidak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1A4632-976D-4763-A5E4-B0F1B0334B24}"/>
              </a:ext>
            </a:extLst>
          </p:cNvPr>
          <p:cNvSpPr/>
          <p:nvPr/>
        </p:nvSpPr>
        <p:spPr>
          <a:xfrm>
            <a:off x="2698149" y="6425375"/>
            <a:ext cx="7200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E67E4A-5C83-41AF-ACC4-5EE71C971ED0}"/>
              </a:ext>
            </a:extLst>
          </p:cNvPr>
          <p:cNvSpPr txBox="1"/>
          <p:nvPr/>
        </p:nvSpPr>
        <p:spPr>
          <a:xfrm>
            <a:off x="2725440" y="6334562"/>
            <a:ext cx="340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Ya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91A3603-0B51-4B80-A6A3-0BE03C0BA313}"/>
              </a:ext>
            </a:extLst>
          </p:cNvPr>
          <p:cNvSpPr/>
          <p:nvPr/>
        </p:nvSpPr>
        <p:spPr>
          <a:xfrm>
            <a:off x="3100837" y="6428871"/>
            <a:ext cx="72000" cy="72000"/>
          </a:xfrm>
          <a:prstGeom prst="rect">
            <a:avLst/>
          </a:prstGeom>
          <a:solidFill>
            <a:srgbClr val="5CBEEC"/>
          </a:solidFill>
          <a:ln>
            <a:solidFill>
              <a:srgbClr val="5C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A58C24-5EC8-4345-8400-C484A385AFBA}"/>
              </a:ext>
            </a:extLst>
          </p:cNvPr>
          <p:cNvSpPr txBox="1"/>
          <p:nvPr/>
        </p:nvSpPr>
        <p:spPr>
          <a:xfrm>
            <a:off x="3128128" y="6334562"/>
            <a:ext cx="993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Tidak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9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D3F2D-64EF-4AFA-8066-2D5D75C2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082" y="2248349"/>
            <a:ext cx="10045700" cy="1745594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Helvetica"/>
                <a:ea typeface="Open Sans"/>
                <a:cs typeface="Helvetica"/>
              </a:rPr>
              <a:t>Latar</a:t>
            </a:r>
            <a:r>
              <a:rPr lang="en-US" sz="3200" dirty="0">
                <a:latin typeface="Helvetica"/>
                <a:ea typeface="Open Sans"/>
                <a:cs typeface="Helvetica"/>
              </a:rPr>
              <a:t> </a:t>
            </a:r>
            <a:r>
              <a:rPr lang="en-US" sz="3200" dirty="0" err="1">
                <a:latin typeface="Helvetica"/>
                <a:ea typeface="Open Sans"/>
                <a:cs typeface="Helvetica"/>
              </a:rPr>
              <a:t>Belakang</a:t>
            </a:r>
            <a:r>
              <a:rPr lang="en-US" sz="3200" dirty="0">
                <a:latin typeface="Helvetica"/>
                <a:ea typeface="Open Sans"/>
                <a:cs typeface="Helvetica"/>
              </a:rPr>
              <a:t> </a:t>
            </a:r>
            <a:r>
              <a:rPr lang="en-US" sz="3200" dirty="0" err="1">
                <a:latin typeface="Helvetica"/>
                <a:ea typeface="Open Sans"/>
                <a:cs typeface="Helvetica"/>
              </a:rPr>
              <a:t>Penelitian</a:t>
            </a:r>
            <a:r>
              <a:rPr lang="en-US" sz="3200" b="1" dirty="0">
                <a:latin typeface="Helvetica"/>
                <a:ea typeface="Open Sans"/>
                <a:cs typeface="Helvetica"/>
              </a:rPr>
              <a:t>:</a:t>
            </a:r>
            <a:br>
              <a:rPr lang="en-US" sz="3200" b="1" dirty="0"/>
            </a:br>
            <a:r>
              <a:rPr lang="en-US" sz="3200" dirty="0" err="1">
                <a:latin typeface="Helvetica"/>
                <a:ea typeface="Open Sans"/>
                <a:cs typeface="Helvetica"/>
              </a:rPr>
              <a:t>Dampak</a:t>
            </a:r>
            <a:r>
              <a:rPr lang="en-US" sz="3200" dirty="0">
                <a:latin typeface="Helvetica"/>
                <a:ea typeface="Open Sans"/>
                <a:cs typeface="Helvetica"/>
              </a:rPr>
              <a:t> </a:t>
            </a:r>
            <a:r>
              <a:rPr lang="en-US" sz="3200" dirty="0" err="1">
                <a:latin typeface="Helvetica"/>
                <a:ea typeface="Open Sans"/>
                <a:cs typeface="Helvetica"/>
              </a:rPr>
              <a:t>Pandemi</a:t>
            </a:r>
            <a:r>
              <a:rPr lang="en-US" sz="3200" dirty="0">
                <a:latin typeface="Helvetica"/>
                <a:ea typeface="Open Sans"/>
                <a:cs typeface="Helvetica"/>
              </a:rPr>
              <a:t> </a:t>
            </a:r>
            <a:r>
              <a:rPr lang="en-US" sz="3200" dirty="0" err="1">
                <a:latin typeface="Helvetica"/>
                <a:ea typeface="Open Sans"/>
                <a:cs typeface="Helvetica"/>
              </a:rPr>
              <a:t>terhadap</a:t>
            </a:r>
            <a:r>
              <a:rPr lang="en-US" sz="3200" dirty="0">
                <a:latin typeface="Helvetica"/>
                <a:ea typeface="Open Sans"/>
                <a:cs typeface="Helvetica"/>
              </a:rPr>
              <a:t> UMKM</a:t>
            </a:r>
            <a:endParaRPr lang="en-ID" sz="3200" b="1" dirty="0">
              <a:latin typeface="Helvetica"/>
              <a:ea typeface="Open Sans"/>
              <a:cs typeface="Helvetica"/>
            </a:endParaRPr>
          </a:p>
        </p:txBody>
      </p:sp>
      <p:pic>
        <p:nvPicPr>
          <p:cNvPr id="3" name="Picture 2" descr="A large city&#10;&#10;Description automatically generated">
            <a:extLst>
              <a:ext uri="{FF2B5EF4-FFF2-40B4-BE49-F238E27FC236}">
                <a16:creationId xmlns:a16="http://schemas.microsoft.com/office/drawing/2014/main" id="{25C9C053-5E9D-44C2-BAC2-3D72566FF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59682" r="13063" b="23390"/>
          <a:stretch/>
        </p:blipFill>
        <p:spPr>
          <a:xfrm>
            <a:off x="0" y="2721945"/>
            <a:ext cx="1308100" cy="79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42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1D6C80-B4EA-4910-8899-B3119249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ea typeface="Open Sans"/>
                <a:cs typeface="Helvetica"/>
              </a:rPr>
              <a:t>Kisah The Lax Shop</a:t>
            </a:r>
            <a:endParaRPr lang="en-ID">
              <a:latin typeface="Helvetica"/>
              <a:ea typeface="Open Sans"/>
              <a:cs typeface="Helvetic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568518-F794-43AB-ADC4-3BE95CC21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0"/>
            <a:ext cx="988695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 err="1">
                <a:latin typeface="Helvetica"/>
                <a:ea typeface="Open Sans"/>
                <a:cs typeface="Helvetica"/>
              </a:rPr>
              <a:t>Bagi</a:t>
            </a:r>
            <a:r>
              <a:rPr lang="en-US" sz="1600" dirty="0">
                <a:latin typeface="Helvetica"/>
                <a:ea typeface="Open Sans"/>
                <a:cs typeface="Helvetica"/>
              </a:rPr>
              <a:t> The Lax Shop, 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beralih</a:t>
            </a:r>
            <a:r>
              <a:rPr lang="en-US" sz="1600" dirty="0">
                <a:latin typeface="Helvetica"/>
                <a:ea typeface="Open Sans"/>
                <a:cs typeface="Helvetica"/>
              </a:rPr>
              <a:t> 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produk</a:t>
            </a:r>
            <a:r>
              <a:rPr lang="en-US" sz="1600" dirty="0">
                <a:latin typeface="Helvetica"/>
                <a:ea typeface="Open Sans"/>
                <a:cs typeface="Helvetica"/>
              </a:rPr>
              <a:t> 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bahkan</a:t>
            </a:r>
            <a:r>
              <a:rPr lang="en-US" sz="1600" dirty="0">
                <a:latin typeface="Helvetica"/>
                <a:ea typeface="Open Sans"/>
                <a:cs typeface="Helvetica"/>
              </a:rPr>
              <a:t> 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industri</a:t>
            </a:r>
            <a:r>
              <a:rPr lang="en-US" sz="1600" dirty="0">
                <a:latin typeface="Helvetica"/>
                <a:ea typeface="Open Sans"/>
                <a:cs typeface="Helvetica"/>
              </a:rPr>
              <a:t> 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merupakan</a:t>
            </a:r>
            <a:r>
              <a:rPr lang="en-US" sz="1600" dirty="0">
                <a:latin typeface="Helvetica"/>
                <a:ea typeface="Open Sans"/>
                <a:cs typeface="Helvetica"/>
              </a:rPr>
              <a:t> strategi 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untuk</a:t>
            </a:r>
            <a:r>
              <a:rPr lang="en-US" sz="1600" dirty="0">
                <a:latin typeface="Helvetica"/>
                <a:ea typeface="Open Sans"/>
                <a:cs typeface="Helvetica"/>
              </a:rPr>
              <a:t> 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bertahan</a:t>
            </a:r>
            <a:r>
              <a:rPr lang="en-US" sz="1600" dirty="0">
                <a:latin typeface="Helvetica"/>
                <a:ea typeface="Open Sans"/>
                <a:cs typeface="Helvetica"/>
              </a:rPr>
              <a:t> di </a:t>
            </a:r>
            <a:r>
              <a:rPr lang="en-US" sz="1600" dirty="0" err="1">
                <a:latin typeface="Helvetica"/>
                <a:ea typeface="Open Sans"/>
                <a:cs typeface="Helvetica"/>
              </a:rPr>
              <a:t>pandemi</a:t>
            </a:r>
            <a:r>
              <a:rPr lang="en-US" sz="1600" dirty="0">
                <a:latin typeface="Helvetica"/>
                <a:ea typeface="Open Sans"/>
                <a:cs typeface="Helvetica"/>
              </a:rPr>
              <a:t> COVID-19. The Lax Shop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melaporkan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bahwa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dia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akan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menilai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situasi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pasar dan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mencari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peluang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di mana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bisnis</a:t>
            </a:r>
            <a:r>
              <a:rPr lang="en-ID" sz="1600" dirty="0" err="1">
                <a:solidFill>
                  <a:srgbClr val="000000"/>
                </a:solidFill>
              </a:rPr>
              <a:t>nya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dapat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berkembang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.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Dia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menghadapi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tantangan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dalam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menjual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produk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sebelumnya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karena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kendala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pada distributor dan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kurangnya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pembeli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. </a:t>
            </a:r>
            <a:endParaRPr lang="en-US" sz="1600" b="0" i="0" dirty="0">
              <a:solidFill>
                <a:srgbClr val="000000"/>
              </a:solidFill>
              <a:effectLst/>
              <a:ea typeface="Open Sans"/>
            </a:endParaRPr>
          </a:p>
          <a:p>
            <a:pPr marL="0" indent="0">
              <a:lnSpc>
                <a:spcPct val="100000"/>
              </a:lnSpc>
              <a:buNone/>
            </a:pPr>
            <a:endParaRPr lang="en-ID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 err="1">
                <a:latin typeface="Helvetica"/>
                <a:ea typeface="Open Sans"/>
                <a:cs typeface="Helvetica"/>
              </a:rPr>
              <a:t>Bagaimana</a:t>
            </a:r>
            <a:r>
              <a:rPr lang="en-US" sz="1600" b="1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b="1" dirty="0" err="1">
                <a:latin typeface="Helvetica"/>
                <a:ea typeface="Open Sans"/>
                <a:cs typeface="Helvetica"/>
              </a:rPr>
              <a:t>Akses</a:t>
            </a:r>
            <a:r>
              <a:rPr lang="en-US" sz="1600" b="1" dirty="0">
                <a:latin typeface="Helvetica"/>
                <a:ea typeface="Open Sans"/>
                <a:cs typeface="Helvetica"/>
              </a:rPr>
              <a:t> </a:t>
            </a:r>
            <a:r>
              <a:rPr lang="en-US" sz="1600" b="1" dirty="0" err="1">
                <a:latin typeface="Helvetica"/>
                <a:ea typeface="Open Sans"/>
                <a:cs typeface="Helvetica"/>
              </a:rPr>
              <a:t>pinjaman</a:t>
            </a:r>
            <a:r>
              <a:rPr lang="en-US" sz="1600" b="1" dirty="0">
                <a:latin typeface="Helvetica"/>
                <a:ea typeface="Open Sans"/>
                <a:cs typeface="Helvetica"/>
              </a:rPr>
              <a:t> </a:t>
            </a:r>
            <a:r>
              <a:rPr lang="en-US" sz="1600" b="1" dirty="0" err="1">
                <a:latin typeface="Helvetica"/>
                <a:ea typeface="Open Sans"/>
                <a:cs typeface="Helvetica"/>
              </a:rPr>
              <a:t>dari</a:t>
            </a:r>
            <a:r>
              <a:rPr lang="en-US" sz="1600" b="1" dirty="0">
                <a:latin typeface="Helvetica"/>
                <a:ea typeface="Open Sans"/>
                <a:cs typeface="Helvetica"/>
              </a:rPr>
              <a:t> Investree </a:t>
            </a:r>
            <a:r>
              <a:rPr lang="en-US" sz="1600" b="1" dirty="0" err="1">
                <a:latin typeface="Helvetica"/>
                <a:ea typeface="Open Sans"/>
                <a:cs typeface="Helvetica"/>
              </a:rPr>
              <a:t>membantu</a:t>
            </a:r>
            <a:r>
              <a:rPr lang="en-US" sz="1600" b="1" dirty="0">
                <a:latin typeface="Helvetica"/>
                <a:ea typeface="Open Sans"/>
                <a:cs typeface="Helvetica"/>
              </a:rPr>
              <a:t> The Lax Shop </a:t>
            </a:r>
            <a:r>
              <a:rPr lang="en-US" sz="1600" b="1" dirty="0" err="1">
                <a:latin typeface="Helvetica"/>
                <a:ea typeface="Open Sans"/>
                <a:cs typeface="Helvetica"/>
              </a:rPr>
              <a:t>dalam</a:t>
            </a:r>
            <a:r>
              <a:rPr lang="en-US" sz="1600" b="1" dirty="0">
                <a:latin typeface="Helvetica"/>
                <a:ea typeface="Open Sans"/>
                <a:cs typeface="Helvetica"/>
              </a:rPr>
              <a:t> </a:t>
            </a:r>
            <a:r>
              <a:rPr lang="en-US" sz="1600" b="1" dirty="0" err="1">
                <a:latin typeface="Helvetica"/>
                <a:ea typeface="Open Sans"/>
                <a:cs typeface="Helvetica"/>
              </a:rPr>
              <a:t>beralih</a:t>
            </a:r>
            <a:r>
              <a:rPr lang="en-US" sz="1600" b="1" dirty="0">
                <a:latin typeface="Helvetica"/>
                <a:ea typeface="Open Sans"/>
                <a:cs typeface="Helvetica"/>
              </a:rPr>
              <a:t> </a:t>
            </a:r>
            <a:r>
              <a:rPr lang="en-US" sz="1600" b="1" dirty="0" err="1">
                <a:latin typeface="Helvetica"/>
                <a:ea typeface="Open Sans"/>
                <a:cs typeface="Helvetica"/>
              </a:rPr>
              <a:t>produk</a:t>
            </a:r>
            <a:r>
              <a:rPr lang="en-US" sz="1600" b="1" dirty="0">
                <a:latin typeface="Helvetica"/>
                <a:ea typeface="Open Sans"/>
                <a:cs typeface="Helvetica"/>
              </a:rPr>
              <a:t> dan </a:t>
            </a:r>
            <a:r>
              <a:rPr lang="en-US" sz="1600" b="1" dirty="0" err="1">
                <a:latin typeface="Helvetica"/>
                <a:ea typeface="Open Sans"/>
                <a:cs typeface="Helvetica"/>
              </a:rPr>
              <a:t>industri</a:t>
            </a:r>
            <a:r>
              <a:rPr lang="en-US" sz="1600" b="1" dirty="0">
                <a:latin typeface="Helvetica"/>
                <a:ea typeface="Open Sans"/>
                <a:cs typeface="Helvetica"/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D" sz="1600" b="0" i="0" dirty="0" err="1">
                <a:solidFill>
                  <a:srgbClr val="000000"/>
                </a:solidFill>
                <a:effectLst/>
              </a:rPr>
              <a:t>Pinjaman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dari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Investree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membantu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beralih</a:t>
            </a:r>
            <a:r>
              <a:rPr lang="en-ID" sz="1600" dirty="0">
                <a:solidFill>
                  <a:srgbClr val="000000"/>
                </a:solidFill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produk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dan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industri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dengan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menyediakan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dana yang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dapat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digunakan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untuk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memutar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 modal </a:t>
            </a:r>
            <a:r>
              <a:rPr lang="en-ID" sz="1600" b="0" i="0" dirty="0" err="1">
                <a:solidFill>
                  <a:srgbClr val="000000"/>
                </a:solidFill>
                <a:effectLst/>
              </a:rPr>
              <a:t>usaha</a:t>
            </a:r>
            <a:r>
              <a:rPr lang="en-ID" sz="16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ID" sz="1600" i="1" dirty="0">
                <a:effectLst/>
                <a:latin typeface="Helvetica"/>
                <a:ea typeface="Calibri" panose="020F0502020204030204" pitchFamily="34" charset="0"/>
                <a:cs typeface="Helvetica"/>
              </a:rPr>
              <a:t>“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Ya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paling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saya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cari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barang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lain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sih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,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cari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bisnis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lain,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jadi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cari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opportunity lain,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apasih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barang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yang pada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saat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pandemi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itu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laku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atau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bagaimana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paling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saya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jual</a:t>
            </a:r>
            <a:r>
              <a:rPr lang="en-ID" sz="1600" i="1" dirty="0">
                <a:effectLst/>
                <a:latin typeface="Helvetica"/>
                <a:ea typeface="Calibri" panose="020F0502020204030204" pitchFamily="34" charset="0"/>
                <a:cs typeface="Helvetica"/>
              </a:rPr>
              <a:t>,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akhirnya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saya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beralih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ke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pampers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sih</a:t>
            </a:r>
            <a:r>
              <a:rPr lang="en-ID" sz="1600" i="1" dirty="0">
                <a:effectLst/>
                <a:latin typeface="Helvetica"/>
                <a:ea typeface="Calibri" panose="020F0502020204030204" pitchFamily="34" charset="0"/>
                <a:cs typeface="Helvetica"/>
              </a:rPr>
              <a:t>. […]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Dulu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pertama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saya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jual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itu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flashdisk</a:t>
            </a:r>
            <a:r>
              <a:rPr lang="en-ID" sz="1600" i="1" dirty="0">
                <a:effectLst/>
                <a:latin typeface="Helvetica"/>
                <a:ea typeface="Calibri" panose="020F0502020204030204" pitchFamily="34" charset="0"/>
                <a:cs typeface="Helvetica"/>
              </a:rPr>
              <a:t>. […]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Kalau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kemarin-kemarin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itu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Processor. Processor yang buat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sekolah</a:t>
            </a:r>
            <a:r>
              <a:rPr lang="en-ID" sz="1600" i="1" dirty="0">
                <a:effectLst/>
                <a:latin typeface="Helvetica"/>
                <a:ea typeface="Calibri" panose="020F0502020204030204" pitchFamily="34" charset="0"/>
                <a:cs typeface="Helvetica"/>
              </a:rPr>
              <a:t>.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Ritel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biasa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iya</a:t>
            </a:r>
            <a:r>
              <a:rPr lang="en-ID" sz="1600" i="1" dirty="0">
                <a:effectLst/>
                <a:latin typeface="Helvetica"/>
                <a:ea typeface="Calibri" panose="020F0502020204030204" pitchFamily="34" charset="0"/>
                <a:cs typeface="Helvetica"/>
              </a:rPr>
              <a:t>,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cuma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kadang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saya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suka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dapat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orderan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nih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dari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IT-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nya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sekolah</a:t>
            </a:r>
            <a:r>
              <a:rPr lang="en-ID" sz="1600" i="1" dirty="0">
                <a:effectLst/>
                <a:latin typeface="Helvetica"/>
                <a:ea typeface="Calibri" panose="020F0502020204030204" pitchFamily="34" charset="0"/>
                <a:cs typeface="Helvetica"/>
              </a:rPr>
              <a:t>,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dia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beli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borongan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misalnya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600" i="1" dirty="0">
                <a:effectLst/>
                <a:latin typeface="Helvetica"/>
                <a:ea typeface="Calibri" panose="020F0502020204030204" pitchFamily="34" charset="0"/>
                <a:cs typeface="Helvetica"/>
              </a:rPr>
              <a:t>100 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unit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jadi</a:t>
            </a:r>
            <a:r>
              <a:rPr lang="en-ID" sz="1600" i="1" dirty="0">
                <a:latin typeface="Helvetica"/>
                <a:ea typeface="Calibri" panose="020F0502020204030204" pitchFamily="34" charset="0"/>
                <a:cs typeface="Helvetica"/>
              </a:rPr>
              <a:t> kayak buat upgrade </a:t>
            </a:r>
            <a:r>
              <a:rPr lang="en-ID" sz="1600" i="1" dirty="0" err="1">
                <a:latin typeface="Helvetica"/>
                <a:ea typeface="Calibri" panose="020F0502020204030204" pitchFamily="34" charset="0"/>
                <a:cs typeface="Helvetica"/>
              </a:rPr>
              <a:t>gitu</a:t>
            </a:r>
            <a:r>
              <a:rPr lang="en-ID" sz="1600" i="1" dirty="0">
                <a:effectLst/>
                <a:latin typeface="Helvetica"/>
                <a:ea typeface="Calibri" panose="020F0502020204030204" pitchFamily="34" charset="0"/>
                <a:cs typeface="Helvetica"/>
              </a:rPr>
              <a:t>.”</a:t>
            </a:r>
            <a:endParaRPr lang="en-ID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91580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city&#10;&#10;Description automatically generated">
            <a:extLst>
              <a:ext uri="{FF2B5EF4-FFF2-40B4-BE49-F238E27FC236}">
                <a16:creationId xmlns:a16="http://schemas.microsoft.com/office/drawing/2014/main" id="{53679CB4-7CE4-4661-92F9-409D15ECF1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59682" r="13063" b="23390"/>
          <a:stretch/>
        </p:blipFill>
        <p:spPr>
          <a:xfrm>
            <a:off x="1342736" y="2680493"/>
            <a:ext cx="9930853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DD3F2D-64EF-4AFA-8066-2D5D75C2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663" y="2680493"/>
            <a:ext cx="9501484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Helvetica"/>
                <a:ea typeface="Open Sans"/>
                <a:cs typeface="Helvetica"/>
              </a:rPr>
              <a:t>Dampak</a:t>
            </a:r>
            <a:r>
              <a:rPr lang="en-US" sz="3200" b="1" dirty="0">
                <a:solidFill>
                  <a:schemeClr val="bg1"/>
                </a:solidFill>
                <a:latin typeface="Helvetica"/>
                <a:ea typeface="Open Sans"/>
                <a:cs typeface="Helvetica"/>
              </a:rPr>
              <a:t> non-</a:t>
            </a:r>
            <a:r>
              <a:rPr lang="en-US" sz="3200" b="1" dirty="0" err="1">
                <a:solidFill>
                  <a:schemeClr val="bg1"/>
                </a:solidFill>
                <a:latin typeface="Helvetica"/>
                <a:ea typeface="Open Sans"/>
                <a:cs typeface="Helvetica"/>
              </a:rPr>
              <a:t>ekonomi</a:t>
            </a:r>
            <a:r>
              <a:rPr lang="en-US" sz="3200" b="1" dirty="0">
                <a:solidFill>
                  <a:schemeClr val="bg1"/>
                </a:solidFill>
                <a:latin typeface="Helvetica"/>
                <a:ea typeface="Open Sans"/>
                <a:cs typeface="Helvetica"/>
              </a:rPr>
              <a:t> Investree </a:t>
            </a:r>
            <a:r>
              <a:rPr lang="en-US" sz="3200" b="1" dirty="0" err="1">
                <a:solidFill>
                  <a:schemeClr val="bg1"/>
                </a:solidFill>
                <a:latin typeface="Helvetica"/>
                <a:ea typeface="Open Sans"/>
                <a:cs typeface="Helvetica"/>
              </a:rPr>
              <a:t>terhadap</a:t>
            </a:r>
            <a:r>
              <a:rPr lang="en-US" sz="3200" dirty="0">
                <a:solidFill>
                  <a:schemeClr val="bg1"/>
                </a:solidFill>
                <a:latin typeface="Helvetica"/>
                <a:ea typeface="Open Sans"/>
                <a:cs typeface="Helvetica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Helvetica"/>
                <a:ea typeface="Open Sans"/>
                <a:cs typeface="Helvetica"/>
              </a:rPr>
              <a:t>UMKM</a:t>
            </a:r>
            <a:endParaRPr lang="en-ID" sz="3200" b="1" dirty="0">
              <a:solidFill>
                <a:schemeClr val="bg1"/>
              </a:solidFill>
              <a:latin typeface="Helvetica"/>
              <a:ea typeface="Open Sans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00553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D3F2D-64EF-4AFA-8066-2D5D75C2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427" y="2458364"/>
            <a:ext cx="10045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Modal </a:t>
            </a:r>
            <a:r>
              <a:rPr lang="en-US" sz="3200" dirty="0" err="1"/>
              <a:t>sosial</a:t>
            </a:r>
            <a:endParaRPr lang="en-ID" sz="3200" b="1" dirty="0"/>
          </a:p>
        </p:txBody>
      </p:sp>
      <p:pic>
        <p:nvPicPr>
          <p:cNvPr id="3" name="Picture 2" descr="A large city&#10;&#10;Description automatically generated">
            <a:extLst>
              <a:ext uri="{FF2B5EF4-FFF2-40B4-BE49-F238E27FC236}">
                <a16:creationId xmlns:a16="http://schemas.microsoft.com/office/drawing/2014/main" id="{392F9A6B-9EDD-49A6-B8A3-3922A3E013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59682" r="13063" b="23390"/>
          <a:stretch/>
        </p:blipFill>
        <p:spPr>
          <a:xfrm>
            <a:off x="0" y="2721945"/>
            <a:ext cx="1308100" cy="79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16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D08D03-E50E-5A4F-A4CE-CDB18BCF18A2}"/>
              </a:ext>
            </a:extLst>
          </p:cNvPr>
          <p:cNvSpPr txBox="1"/>
          <p:nvPr/>
        </p:nvSpPr>
        <p:spPr>
          <a:xfrm>
            <a:off x="10108504" y="6266932"/>
            <a:ext cx="18945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latin typeface="Helvetica" pitchFamily="2" charset="0"/>
              </a:rPr>
              <a:t>www.tenggara.id</a:t>
            </a:r>
          </a:p>
        </p:txBody>
      </p:sp>
      <p:sp>
        <p:nvSpPr>
          <p:cNvPr id="5" name="Google Shape;115;p8"/>
          <p:cNvSpPr txBox="1">
            <a:spLocks noGrp="1"/>
          </p:cNvSpPr>
          <p:nvPr>
            <p:ph type="title"/>
          </p:nvPr>
        </p:nvSpPr>
        <p:spPr>
          <a:xfrm>
            <a:off x="1338942" y="366010"/>
            <a:ext cx="8158741" cy="69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Kemitraan</a:t>
            </a:r>
            <a:r>
              <a:rPr lang="en-US" sz="2000" dirty="0"/>
              <a:t> </a:t>
            </a:r>
            <a:r>
              <a:rPr lang="en-US" sz="2000" dirty="0" err="1"/>
              <a:t>Investree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Gramindo</a:t>
            </a:r>
            <a:r>
              <a:rPr lang="en-US" sz="2000" dirty="0"/>
              <a:t> </a:t>
            </a:r>
            <a:r>
              <a:rPr lang="en-US" sz="2000" dirty="0" err="1"/>
              <a:t>memungkinkan</a:t>
            </a:r>
            <a:r>
              <a:rPr lang="en-US" sz="2000" dirty="0"/>
              <a:t> </a:t>
            </a:r>
            <a:r>
              <a:rPr lang="en-US" sz="2000" dirty="0" err="1"/>
              <a:t>peminjam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mendapatkan</a:t>
            </a:r>
            <a:r>
              <a:rPr lang="en-US" sz="2000" dirty="0"/>
              <a:t> </a:t>
            </a:r>
            <a:r>
              <a:rPr lang="en-US" sz="2000" dirty="0" err="1"/>
              <a:t>dukungan</a:t>
            </a:r>
            <a:r>
              <a:rPr lang="en-US" sz="2000" dirty="0"/>
              <a:t> </a:t>
            </a:r>
            <a:r>
              <a:rPr lang="en-US" sz="2000" dirty="0" err="1"/>
              <a:t>finansial</a:t>
            </a:r>
            <a:r>
              <a:rPr lang="en-US" sz="2000" dirty="0"/>
              <a:t>, mental, dan </a:t>
            </a:r>
            <a:r>
              <a:rPr lang="en-US" sz="2000" dirty="0" err="1"/>
              <a:t>sosial</a:t>
            </a:r>
            <a:r>
              <a:rPr lang="en-US" sz="2000" dirty="0"/>
              <a:t>, di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keuntungan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.</a:t>
            </a:r>
            <a:endParaRPr lang="en-US" sz="2000" b="1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B51DE85-9160-4DA3-ACF9-AAC1A1BC5E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626559"/>
              </p:ext>
            </p:extLst>
          </p:nvPr>
        </p:nvGraphicFramePr>
        <p:xfrm>
          <a:off x="287655" y="1590675"/>
          <a:ext cx="4857751" cy="2755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6247634-D310-4EBC-ABE3-9AAF2B9753AF}"/>
              </a:ext>
            </a:extLst>
          </p:cNvPr>
          <p:cNvSpPr txBox="1"/>
          <p:nvPr/>
        </p:nvSpPr>
        <p:spPr>
          <a:xfrm>
            <a:off x="3468023" y="5387945"/>
            <a:ext cx="7426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82%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peminjam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mikro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bergabung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dengan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komunitas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Gramindo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atas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undangan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dari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rekan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mereka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Setelah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bergabung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dengan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Gramindo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, 91% 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dari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mereka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melaporkan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telah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memperoleh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dukungan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finansial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, 75%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mengaku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telah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mendapatkan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pengetahuan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bisnis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dukungan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teknis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, dan 75%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menerima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dukungan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di masa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sulit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ID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8C0DD8D-0826-4211-8ED7-AFDF8CB53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758924"/>
              </p:ext>
            </p:extLst>
          </p:nvPr>
        </p:nvGraphicFramePr>
        <p:xfrm>
          <a:off x="4848225" y="1590675"/>
          <a:ext cx="6267450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7651AF0-EC71-469B-A915-8B1FD66135CA}"/>
              </a:ext>
            </a:extLst>
          </p:cNvPr>
          <p:cNvSpPr/>
          <p:nvPr/>
        </p:nvSpPr>
        <p:spPr>
          <a:xfrm>
            <a:off x="1739915" y="4510850"/>
            <a:ext cx="7200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C61A5-2CE1-43C2-94DF-9743BCD0F1CF}"/>
              </a:ext>
            </a:extLst>
          </p:cNvPr>
          <p:cNvSpPr txBox="1"/>
          <p:nvPr/>
        </p:nvSpPr>
        <p:spPr>
          <a:xfrm>
            <a:off x="1767206" y="4420037"/>
            <a:ext cx="2297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Diperlukan</a:t>
            </a:r>
            <a:r>
              <a:rPr lang="en-US" sz="1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untuk</a:t>
            </a:r>
            <a:r>
              <a:rPr lang="en-US" sz="1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menjalankan</a:t>
            </a:r>
            <a:r>
              <a:rPr lang="en-US" sz="1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bisnis</a:t>
            </a:r>
            <a:r>
              <a:rPr lang="en-US" sz="1000"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</a:p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Mengajukan</a:t>
            </a:r>
            <a:r>
              <a:rPr lang="en-US" sz="1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pinjaman</a:t>
            </a:r>
            <a:endParaRPr lang="en-US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F1971C-9B12-43C5-A1AB-DC224DD03457}"/>
              </a:ext>
            </a:extLst>
          </p:cNvPr>
          <p:cNvSpPr/>
          <p:nvPr/>
        </p:nvSpPr>
        <p:spPr>
          <a:xfrm>
            <a:off x="1738992" y="4915865"/>
            <a:ext cx="72000" cy="72000"/>
          </a:xfrm>
          <a:prstGeom prst="rect">
            <a:avLst/>
          </a:prstGeom>
          <a:solidFill>
            <a:srgbClr val="5CBEEC"/>
          </a:solidFill>
          <a:ln>
            <a:solidFill>
              <a:srgbClr val="5CBE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CF956E-561A-4D17-973C-50430B4E7FE3}"/>
              </a:ext>
            </a:extLst>
          </p:cNvPr>
          <p:cNvSpPr txBox="1"/>
          <p:nvPr/>
        </p:nvSpPr>
        <p:spPr>
          <a:xfrm>
            <a:off x="1766282" y="4821556"/>
            <a:ext cx="18945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Diundang</a:t>
            </a:r>
            <a:r>
              <a:rPr lang="en-US" sz="1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untuk</a:t>
            </a:r>
            <a:r>
              <a:rPr lang="en-US" sz="1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bergabung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8E7B57-ECF2-4AB1-888C-F09E1D54CD8D}"/>
              </a:ext>
            </a:extLst>
          </p:cNvPr>
          <p:cNvSpPr/>
          <p:nvPr/>
        </p:nvSpPr>
        <p:spPr>
          <a:xfrm>
            <a:off x="1738992" y="5162086"/>
            <a:ext cx="72000" cy="72000"/>
          </a:xfrm>
          <a:prstGeom prst="rect">
            <a:avLst/>
          </a:prstGeom>
          <a:solidFill>
            <a:srgbClr val="EDC275"/>
          </a:solidFill>
          <a:ln>
            <a:solidFill>
              <a:srgbClr val="EDC2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55A676-9571-404E-8F52-64225F722904}"/>
              </a:ext>
            </a:extLst>
          </p:cNvPr>
          <p:cNvSpPr txBox="1"/>
          <p:nvPr/>
        </p:nvSpPr>
        <p:spPr>
          <a:xfrm>
            <a:off x="1766283" y="5067777"/>
            <a:ext cx="993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Inisiatif</a:t>
            </a:r>
            <a:r>
              <a:rPr lang="en-US" sz="10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sendiri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55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BFABC3-F9A6-4F20-916C-E7FA97ADB829}"/>
              </a:ext>
            </a:extLst>
          </p:cNvPr>
          <p:cNvSpPr/>
          <p:nvPr/>
        </p:nvSpPr>
        <p:spPr>
          <a:xfrm>
            <a:off x="942976" y="1266202"/>
            <a:ext cx="933450" cy="400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2FA4AF-389A-4BA7-937C-DAE13E71D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89621"/>
            <a:ext cx="5019675" cy="49837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err="1">
                <a:latin typeface="Helvetica"/>
                <a:cs typeface="Helvetica"/>
              </a:rPr>
              <a:t>Sebagai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anggota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komunitas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Gramindo</a:t>
            </a:r>
            <a:r>
              <a:rPr lang="en-US" sz="1200">
                <a:latin typeface="Helvetica"/>
                <a:cs typeface="Helvetica"/>
              </a:rPr>
              <a:t>, Ibu Riri </a:t>
            </a:r>
            <a:r>
              <a:rPr lang="en-US" sz="1200" err="1">
                <a:latin typeface="Helvetica"/>
                <a:cs typeface="Helvetica"/>
              </a:rPr>
              <a:t>merupakan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anggota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dari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kelompok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peminjam</a:t>
            </a:r>
            <a:r>
              <a:rPr lang="en-US" sz="1200">
                <a:latin typeface="Helvetica"/>
                <a:cs typeface="Helvetica"/>
              </a:rPr>
              <a:t> yang </a:t>
            </a:r>
            <a:r>
              <a:rPr lang="en-US" sz="1200" err="1">
                <a:latin typeface="Helvetica"/>
                <a:cs typeface="Helvetica"/>
              </a:rPr>
              <a:t>terdiri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dari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teman-temannya</a:t>
            </a:r>
            <a:r>
              <a:rPr lang="en-US" sz="1200">
                <a:latin typeface="Helvetica"/>
                <a:cs typeface="Helvetica"/>
              </a:rPr>
              <a:t> yang </a:t>
            </a:r>
            <a:r>
              <a:rPr lang="en-US" sz="1200" err="1">
                <a:latin typeface="Helvetica"/>
                <a:cs typeface="Helvetica"/>
              </a:rPr>
              <a:t>tinggal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dekat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dengannya</a:t>
            </a:r>
            <a:r>
              <a:rPr lang="en-US" sz="1200">
                <a:latin typeface="Helvetica"/>
                <a:cs typeface="Helvetica"/>
              </a:rPr>
              <a:t>. </a:t>
            </a:r>
            <a:r>
              <a:rPr lang="en-US" sz="1200" err="1">
                <a:latin typeface="Helvetica"/>
                <a:cs typeface="Helvetica"/>
              </a:rPr>
              <a:t>Dia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bergabung</a:t>
            </a:r>
            <a:r>
              <a:rPr lang="en-US" sz="1200">
                <a:latin typeface="Helvetica"/>
                <a:cs typeface="Helvetica"/>
              </a:rPr>
              <a:t> dalam </a:t>
            </a:r>
            <a:r>
              <a:rPr lang="en-US" sz="1200" err="1">
                <a:latin typeface="Helvetica"/>
                <a:cs typeface="Helvetica"/>
              </a:rPr>
              <a:t>Gramindo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karena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diajak</a:t>
            </a:r>
            <a:r>
              <a:rPr lang="en-US" sz="1200">
                <a:latin typeface="Helvetica"/>
                <a:cs typeface="Helvetica"/>
              </a:rPr>
              <a:t> oleh </a:t>
            </a:r>
            <a:r>
              <a:rPr lang="en-US" sz="1200" err="1">
                <a:latin typeface="Helvetica"/>
                <a:cs typeface="Helvetica"/>
              </a:rPr>
              <a:t>temannya</a:t>
            </a:r>
            <a:r>
              <a:rPr lang="en-US" sz="1200">
                <a:latin typeface="Helvetica"/>
                <a:cs typeface="Helvetica"/>
              </a:rPr>
              <a:t> – </a:t>
            </a:r>
            <a:r>
              <a:rPr lang="en-US" sz="1200" err="1">
                <a:latin typeface="Helvetica"/>
                <a:cs typeface="Helvetica"/>
              </a:rPr>
              <a:t>seseorang</a:t>
            </a:r>
            <a:r>
              <a:rPr lang="en-US" sz="1200">
                <a:latin typeface="Helvetica"/>
                <a:cs typeface="Helvetica"/>
              </a:rPr>
              <a:t> yang </a:t>
            </a:r>
            <a:r>
              <a:rPr lang="en-US" sz="1200" err="1">
                <a:latin typeface="Helvetica"/>
                <a:cs typeface="Helvetica"/>
              </a:rPr>
              <a:t>dia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percaya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dengan</a:t>
            </a:r>
            <a:r>
              <a:rPr lang="en-US" sz="1200">
                <a:latin typeface="Helvetica"/>
                <a:cs typeface="Helvetica"/>
              </a:rPr>
              <a:t> baik.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/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err="1">
                <a:latin typeface="Helvetica"/>
                <a:cs typeface="Helvetica"/>
              </a:rPr>
              <a:t>Bagaimana</a:t>
            </a:r>
            <a:r>
              <a:rPr lang="en-US" sz="1200" b="1">
                <a:latin typeface="Helvetica"/>
                <a:cs typeface="Helvetica"/>
              </a:rPr>
              <a:t> </a:t>
            </a:r>
            <a:r>
              <a:rPr lang="en-US" sz="1200" b="1" err="1">
                <a:latin typeface="Helvetica"/>
                <a:cs typeface="Helvetica"/>
              </a:rPr>
              <a:t>kemitraan</a:t>
            </a:r>
            <a:r>
              <a:rPr lang="en-US" sz="1200" b="1">
                <a:latin typeface="Helvetica"/>
                <a:cs typeface="Helvetica"/>
              </a:rPr>
              <a:t> </a:t>
            </a:r>
            <a:r>
              <a:rPr lang="en-US" sz="1200" b="1" err="1">
                <a:latin typeface="Helvetica"/>
                <a:cs typeface="Helvetica"/>
              </a:rPr>
              <a:t>Investree</a:t>
            </a:r>
            <a:r>
              <a:rPr lang="en-US" sz="1200" b="1">
                <a:latin typeface="Helvetica"/>
                <a:cs typeface="Helvetica"/>
              </a:rPr>
              <a:t> </a:t>
            </a:r>
            <a:r>
              <a:rPr lang="en-US" sz="1200" b="1" err="1">
                <a:latin typeface="Helvetica"/>
                <a:cs typeface="Helvetica"/>
              </a:rPr>
              <a:t>dengan</a:t>
            </a:r>
            <a:r>
              <a:rPr lang="en-US" sz="1200" b="1">
                <a:latin typeface="Helvetica"/>
                <a:cs typeface="Helvetica"/>
              </a:rPr>
              <a:t> </a:t>
            </a:r>
            <a:r>
              <a:rPr lang="en-US" sz="1200" b="1" err="1">
                <a:latin typeface="Helvetica"/>
                <a:cs typeface="Helvetica"/>
              </a:rPr>
              <a:t>Gramindo</a:t>
            </a:r>
            <a:r>
              <a:rPr lang="en-US" sz="1200" b="1">
                <a:latin typeface="Helvetica"/>
                <a:cs typeface="Helvetica"/>
              </a:rPr>
              <a:t> </a:t>
            </a:r>
            <a:r>
              <a:rPr lang="en-US" sz="1200" b="1" err="1">
                <a:latin typeface="Helvetica"/>
                <a:cs typeface="Helvetica"/>
              </a:rPr>
              <a:t>mengembangkan</a:t>
            </a:r>
            <a:r>
              <a:rPr lang="en-US" sz="1200" b="1">
                <a:latin typeface="Helvetica"/>
                <a:cs typeface="Helvetica"/>
              </a:rPr>
              <a:t> modal </a:t>
            </a:r>
            <a:r>
              <a:rPr lang="en-US" sz="1200" b="1" err="1">
                <a:latin typeface="Helvetica"/>
                <a:cs typeface="Helvetica"/>
              </a:rPr>
              <a:t>sosial</a:t>
            </a:r>
            <a:r>
              <a:rPr lang="en-US" sz="1200" b="1">
                <a:latin typeface="Helvetica"/>
                <a:cs typeface="Helvetica"/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i="0">
                <a:solidFill>
                  <a:srgbClr val="000000"/>
                </a:solidFill>
                <a:effectLst/>
              </a:rPr>
              <a:t>Tingkat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kepercayaan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antar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anggota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kelompok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peminjam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mampu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memupuk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dukungan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mental dan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sosial</a:t>
            </a:r>
            <a:r>
              <a:rPr lang="en-US" sz="1200" b="0" i="0">
                <a:solidFill>
                  <a:srgbClr val="000000"/>
                </a:solidFill>
                <a:effectLst/>
              </a:rPr>
              <a:t>, di mana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anggota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kelompok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akan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saling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mengingatkan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tentang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angsuran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pinjaman</a:t>
            </a:r>
            <a:r>
              <a:rPr lang="en-US" sz="1200">
                <a:solidFill>
                  <a:srgbClr val="000000"/>
                </a:solidFill>
              </a:rPr>
              <a:t>. </a:t>
            </a:r>
            <a:r>
              <a:rPr lang="en-US" sz="1200" b="0" i="0">
                <a:solidFill>
                  <a:srgbClr val="000000"/>
                </a:solidFill>
                <a:effectLst/>
              </a:rPr>
              <a:t>Ibu Riri dan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kelompoknya</a:t>
            </a: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memiliki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grup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Whatsapp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yang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dibuat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oleh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petugas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Gramindo</a:t>
            </a:r>
            <a:r>
              <a:rPr lang="en-US" sz="1200" b="0" i="0">
                <a:solidFill>
                  <a:srgbClr val="000000"/>
                </a:solidFill>
                <a:effectLst/>
              </a:rPr>
              <a:t>, yang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digunakan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untuk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berkomunikasi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tentang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pinjaman</a:t>
            </a:r>
            <a:r>
              <a:rPr lang="en-US" sz="1200" b="0" i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ID" sz="1200" i="1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ID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“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Kan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kita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ada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batas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waktu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jamnya</a:t>
            </a:r>
            <a:r>
              <a:rPr lang="en-ID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.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Seumpama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besok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mulai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angsuran</a:t>
            </a:r>
            <a:r>
              <a:rPr lang="en-ID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, 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nah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kita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malamnya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sudah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kita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ingatkan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[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kelompok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peminjam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],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terus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besok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pokoknya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ditunggu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sampai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jam </a:t>
            </a:r>
            <a:r>
              <a:rPr lang="en-ID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10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atau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jam </a:t>
            </a:r>
            <a:r>
              <a:rPr lang="en-ID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11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siang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gitu</a:t>
            </a:r>
            <a:r>
              <a:rPr lang="en-ID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.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Pokoknya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sebelum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petugas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datang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,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saya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sudah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mengingatkan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lagi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,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ya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sudah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enak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lah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 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nanti</a:t>
            </a:r>
            <a:r>
              <a:rPr lang="en-ID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,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sudah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 pada </a:t>
            </a:r>
            <a:r>
              <a:rPr lang="en-ID" sz="1200" i="1" err="1">
                <a:latin typeface="Helvetica"/>
                <a:ea typeface="Calibri" panose="020F0502020204030204" pitchFamily="34" charset="0"/>
                <a:cs typeface="Helvetica"/>
              </a:rPr>
              <a:t>angsur</a:t>
            </a:r>
            <a:r>
              <a:rPr lang="en-ID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.”</a:t>
            </a:r>
            <a:r>
              <a:rPr lang="en-ID" sz="1200" i="1">
                <a:latin typeface="Helvetica"/>
                <a:ea typeface="Calibri" panose="020F0502020204030204" pitchFamily="34" charset="0"/>
                <a:cs typeface="Helvetica"/>
              </a:rPr>
              <a:t> </a:t>
            </a:r>
            <a:endParaRPr lang="en-ID" sz="12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D1393F-C9C0-4C3F-AF89-692BC7CF9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89621"/>
            <a:ext cx="5181600" cy="48482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>
                <a:latin typeface="Helvetica"/>
                <a:cs typeface="Helvetica"/>
              </a:rPr>
              <a:t>Ibu Karin </a:t>
            </a:r>
            <a:r>
              <a:rPr lang="en-US" sz="1200" err="1">
                <a:latin typeface="Helvetica"/>
                <a:cs typeface="Helvetica"/>
              </a:rPr>
              <a:t>bergabung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dengan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komunitas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Gramindo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karena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diajak</a:t>
            </a:r>
            <a:r>
              <a:rPr lang="en-US" sz="1200">
                <a:latin typeface="Helvetica"/>
                <a:cs typeface="Helvetica"/>
              </a:rPr>
              <a:t> oleh </a:t>
            </a:r>
            <a:r>
              <a:rPr lang="en-US" sz="1200" err="1">
                <a:latin typeface="Helvetica"/>
                <a:cs typeface="Helvetica"/>
              </a:rPr>
              <a:t>temannya</a:t>
            </a:r>
            <a:r>
              <a:rPr lang="en-US" sz="1200">
                <a:latin typeface="Helvetica"/>
                <a:cs typeface="Helvetica"/>
              </a:rPr>
              <a:t>. </a:t>
            </a:r>
            <a:r>
              <a:rPr lang="en-US" sz="1200" err="1">
                <a:latin typeface="Helvetica"/>
                <a:cs typeface="Helvetica"/>
              </a:rPr>
              <a:t>Kelompok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peminjamnya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terdiri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dari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perempuan-perempuan</a:t>
            </a:r>
            <a:r>
              <a:rPr lang="en-US" sz="1200">
                <a:latin typeface="Helvetica"/>
                <a:cs typeface="Helvetica"/>
              </a:rPr>
              <a:t> lain yang </a:t>
            </a:r>
            <a:r>
              <a:rPr lang="en-US" sz="1200" err="1">
                <a:latin typeface="Helvetica"/>
                <a:cs typeface="Helvetica"/>
              </a:rPr>
              <a:t>tinggal</a:t>
            </a:r>
            <a:r>
              <a:rPr lang="en-US" sz="1200">
                <a:latin typeface="Helvetica"/>
                <a:cs typeface="Helvetica"/>
              </a:rPr>
              <a:t> di </a:t>
            </a:r>
            <a:r>
              <a:rPr lang="en-US" sz="1200" err="1">
                <a:latin typeface="Helvetica"/>
                <a:cs typeface="Helvetica"/>
              </a:rPr>
              <a:t>daerah</a:t>
            </a:r>
            <a:r>
              <a:rPr lang="en-US" sz="1200">
                <a:latin typeface="Helvetica"/>
                <a:cs typeface="Helvetica"/>
              </a:rPr>
              <a:t> yang </a:t>
            </a:r>
            <a:r>
              <a:rPr lang="en-US" sz="1200" err="1">
                <a:latin typeface="Helvetica"/>
                <a:cs typeface="Helvetica"/>
              </a:rPr>
              <a:t>sama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dengannya</a:t>
            </a:r>
            <a:r>
              <a:rPr lang="en-US" sz="1200">
                <a:latin typeface="Helvetica"/>
                <a:cs typeface="Helvetica"/>
              </a:rPr>
              <a:t>, </a:t>
            </a:r>
            <a:r>
              <a:rPr lang="en-US" sz="1200" err="1">
                <a:latin typeface="Helvetica"/>
                <a:cs typeface="Helvetica"/>
              </a:rPr>
              <a:t>yaitu</a:t>
            </a:r>
            <a:r>
              <a:rPr lang="en-US" sz="1200">
                <a:latin typeface="Helvetica"/>
                <a:cs typeface="Helvetica"/>
              </a:rPr>
              <a:t> orang-orang yang sudah </a:t>
            </a:r>
            <a:r>
              <a:rPr lang="en-US" sz="1200" err="1">
                <a:latin typeface="Helvetica"/>
                <a:cs typeface="Helvetica"/>
              </a:rPr>
              <a:t>dia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kenal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sebelum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bergabung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dengan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Gramindo</a:t>
            </a:r>
            <a:r>
              <a:rPr lang="en-US" sz="1200">
                <a:latin typeface="Helvetica"/>
                <a:cs typeface="Helvetica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/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err="1">
                <a:latin typeface="Helvetica"/>
                <a:cs typeface="Helvetica"/>
              </a:rPr>
              <a:t>Bagaimana</a:t>
            </a:r>
            <a:r>
              <a:rPr lang="en-US" sz="1200" b="1">
                <a:latin typeface="Helvetica"/>
                <a:cs typeface="Helvetica"/>
              </a:rPr>
              <a:t> </a:t>
            </a:r>
            <a:r>
              <a:rPr lang="en-US" sz="1200" b="1" err="1">
                <a:latin typeface="Helvetica"/>
                <a:cs typeface="Helvetica"/>
              </a:rPr>
              <a:t>kemitraan</a:t>
            </a:r>
            <a:r>
              <a:rPr lang="en-US" sz="1200" b="1">
                <a:latin typeface="Helvetica"/>
                <a:cs typeface="Helvetica"/>
              </a:rPr>
              <a:t> </a:t>
            </a:r>
            <a:r>
              <a:rPr lang="en-US" sz="1200" b="1" err="1">
                <a:latin typeface="Helvetica"/>
                <a:cs typeface="Helvetica"/>
              </a:rPr>
              <a:t>Investree</a:t>
            </a:r>
            <a:r>
              <a:rPr lang="en-US" sz="1200" b="1">
                <a:latin typeface="Helvetica"/>
                <a:cs typeface="Helvetica"/>
              </a:rPr>
              <a:t> </a:t>
            </a:r>
            <a:r>
              <a:rPr lang="en-US" sz="1200" b="1" err="1">
                <a:latin typeface="Helvetica"/>
                <a:cs typeface="Helvetica"/>
              </a:rPr>
              <a:t>dengan</a:t>
            </a:r>
            <a:r>
              <a:rPr lang="en-US" sz="1200" b="1">
                <a:latin typeface="Helvetica"/>
                <a:cs typeface="Helvetica"/>
              </a:rPr>
              <a:t> </a:t>
            </a:r>
            <a:r>
              <a:rPr lang="en-US" sz="1200" b="1" err="1">
                <a:latin typeface="Helvetica"/>
                <a:cs typeface="Helvetica"/>
              </a:rPr>
              <a:t>Gramindo</a:t>
            </a:r>
            <a:r>
              <a:rPr lang="en-US" sz="1200" b="1">
                <a:latin typeface="Helvetica"/>
                <a:cs typeface="Helvetica"/>
              </a:rPr>
              <a:t> </a:t>
            </a:r>
            <a:r>
              <a:rPr lang="en-US" sz="1200" b="1" err="1">
                <a:latin typeface="Helvetica"/>
                <a:cs typeface="Helvetica"/>
              </a:rPr>
              <a:t>mengembangkan</a:t>
            </a:r>
            <a:r>
              <a:rPr lang="en-US" sz="1200" b="1">
                <a:latin typeface="Helvetica"/>
                <a:cs typeface="Helvetica"/>
              </a:rPr>
              <a:t> modal </a:t>
            </a:r>
            <a:r>
              <a:rPr lang="en-US" sz="1200" b="1" err="1">
                <a:latin typeface="Helvetica"/>
                <a:cs typeface="Helvetica"/>
              </a:rPr>
              <a:t>sosial</a:t>
            </a:r>
            <a:r>
              <a:rPr lang="en-US" sz="1200" b="1">
                <a:latin typeface="Helvetica"/>
                <a:cs typeface="Helvetica"/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0" i="0" err="1">
                <a:solidFill>
                  <a:srgbClr val="000000"/>
                </a:solidFill>
                <a:effectLst/>
              </a:rPr>
              <a:t>Bagi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kelompoknya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Ibu Karin,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keikutsertaan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dalam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kelompok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peminjam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memberikan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dukungan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keuangan</a:t>
            </a: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ketika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salah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satu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tidak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dapat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membayar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cicilan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tepat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waktu</a:t>
            </a:r>
            <a:r>
              <a:rPr lang="en-US" sz="1200" b="0" i="0">
                <a:solidFill>
                  <a:srgbClr val="000000"/>
                </a:solidFill>
                <a:effectLst/>
              </a:rPr>
              <a:t>. </a:t>
            </a:r>
            <a:r>
              <a:rPr lang="en-US" sz="1200">
                <a:solidFill>
                  <a:srgbClr val="000000"/>
                </a:solidFill>
              </a:rPr>
              <a:t>Hal </a:t>
            </a:r>
            <a:r>
              <a:rPr lang="en-US" sz="1200" err="1">
                <a:solidFill>
                  <a:srgbClr val="000000"/>
                </a:solidFill>
              </a:rPr>
              <a:t>i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ni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didukung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oleh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kepercayaan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yang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mereka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miliki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satu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sama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lain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karena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anggota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grup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sudah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berteman</a:t>
            </a:r>
            <a:r>
              <a:rPr lang="en-US" sz="1200" b="0" i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</a:rPr>
              <a:t>sebelumnya</a:t>
            </a:r>
            <a:r>
              <a:rPr lang="en-US" sz="1200" b="0" i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ID" sz="1200" i="1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“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Misalnya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ada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yang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telat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tapi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telatnya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tidak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lebih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dari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sehari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jadi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cuma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hitungan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jam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saja</a:t>
            </a:r>
            <a:r>
              <a:rPr lang="en-US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. […] 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Kita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ada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group 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dan di </a:t>
            </a:r>
            <a:r>
              <a:rPr lang="en-US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group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ada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orang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dari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kantor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200" i="1" err="1">
                <a:effectLst/>
                <a:latin typeface="Helvetica"/>
                <a:ea typeface="Calibri" panose="020F0502020204030204" pitchFamily="34" charset="0"/>
                <a:cs typeface="Helvetica"/>
              </a:rPr>
              <a:t>Gramindo</a:t>
            </a:r>
            <a:r>
              <a:rPr lang="en-US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,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jadi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kabarin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di group dan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nanti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ada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yang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bantu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buat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bayarin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dulu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tapi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langsung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diganti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hari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itu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juga </a:t>
            </a:r>
            <a:r>
              <a:rPr lang="en-US" sz="1200" i="1" err="1">
                <a:latin typeface="Helvetica"/>
                <a:ea typeface="Calibri" panose="020F0502020204030204" pitchFamily="34" charset="0"/>
                <a:cs typeface="Helvetica"/>
              </a:rPr>
              <a:t>sama</a:t>
            </a:r>
            <a:r>
              <a:rPr lang="en-US" sz="1200" i="1">
                <a:latin typeface="Helvetica"/>
                <a:ea typeface="Calibri" panose="020F0502020204030204" pitchFamily="34" charset="0"/>
                <a:cs typeface="Helvetica"/>
              </a:rPr>
              <a:t> dia</a:t>
            </a:r>
            <a:r>
              <a:rPr lang="en-US" sz="1200" i="1">
                <a:effectLst/>
                <a:latin typeface="Helvetica"/>
                <a:ea typeface="Calibri" panose="020F0502020204030204" pitchFamily="34" charset="0"/>
                <a:cs typeface="Helvetica"/>
              </a:rPr>
              <a:t>.”</a:t>
            </a:r>
            <a:endParaRPr lang="en-ID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1CEF8-00BC-47FF-A655-35C767DEB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err="1">
                <a:latin typeface="Helvetica" panose="020B0604020202020204" pitchFamily="34" charset="0"/>
                <a:cs typeface="Helvetica" panose="020B0604020202020204" pitchFamily="34" charset="0"/>
              </a:rPr>
              <a:t>Kisah</a:t>
            </a:r>
            <a:r>
              <a:rPr lang="en-US" sz="2000" b="1">
                <a:latin typeface="Helvetica" panose="020B0604020202020204" pitchFamily="34" charset="0"/>
                <a:cs typeface="Helvetica" panose="020B0604020202020204" pitchFamily="34" charset="0"/>
              </a:rPr>
              <a:t> Ibu Riri &amp; Ibu Karin</a:t>
            </a:r>
            <a:endParaRPr lang="en-ID" sz="2000" b="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E57A2B-7A8B-4B43-BC2A-186406A9436D}"/>
              </a:ext>
            </a:extLst>
          </p:cNvPr>
          <p:cNvSpPr txBox="1"/>
          <p:nvPr/>
        </p:nvSpPr>
        <p:spPr>
          <a:xfrm>
            <a:off x="1038225" y="1312650"/>
            <a:ext cx="1447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Ibu Riri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E322FA-5955-4DB6-A394-8F7880AC2B4D}"/>
              </a:ext>
            </a:extLst>
          </p:cNvPr>
          <p:cNvSpPr/>
          <p:nvPr/>
        </p:nvSpPr>
        <p:spPr>
          <a:xfrm>
            <a:off x="6270505" y="1266202"/>
            <a:ext cx="933450" cy="400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6016E4-C5B5-4FE2-AB90-81428FCEF18F}"/>
              </a:ext>
            </a:extLst>
          </p:cNvPr>
          <p:cNvSpPr txBox="1"/>
          <p:nvPr/>
        </p:nvSpPr>
        <p:spPr>
          <a:xfrm>
            <a:off x="6296025" y="1308655"/>
            <a:ext cx="1371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Ibu Karin</a:t>
            </a:r>
          </a:p>
        </p:txBody>
      </p:sp>
    </p:spTree>
    <p:extLst>
      <p:ext uri="{BB962C8B-B14F-4D97-AF65-F5344CB8AC3E}">
        <p14:creationId xmlns:p14="http://schemas.microsoft.com/office/powerpoint/2010/main" val="3682689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D3F2D-64EF-4AFA-8066-2D5D75C2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481" y="2458364"/>
            <a:ext cx="100457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Modal </a:t>
            </a:r>
            <a:r>
              <a:rPr lang="en-US" sz="3200" dirty="0" err="1"/>
              <a:t>psikologis</a:t>
            </a:r>
            <a:endParaRPr lang="en-ID" sz="3200" b="1" dirty="0"/>
          </a:p>
        </p:txBody>
      </p:sp>
      <p:pic>
        <p:nvPicPr>
          <p:cNvPr id="3" name="Picture 2" descr="A large city&#10;&#10;Description automatically generated">
            <a:extLst>
              <a:ext uri="{FF2B5EF4-FFF2-40B4-BE49-F238E27FC236}">
                <a16:creationId xmlns:a16="http://schemas.microsoft.com/office/drawing/2014/main" id="{43F5F81B-4240-44B8-BDB4-A5DC870E74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59682" r="13063" b="23390"/>
          <a:stretch/>
        </p:blipFill>
        <p:spPr>
          <a:xfrm>
            <a:off x="0" y="2721945"/>
            <a:ext cx="1308100" cy="79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22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Chart 94">
            <a:extLst>
              <a:ext uri="{FF2B5EF4-FFF2-40B4-BE49-F238E27FC236}">
                <a16:creationId xmlns:a16="http://schemas.microsoft.com/office/drawing/2014/main" id="{556F46B3-959E-2844-A563-000004A8D4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598440"/>
              </p:ext>
            </p:extLst>
          </p:nvPr>
        </p:nvGraphicFramePr>
        <p:xfrm>
          <a:off x="203301" y="1863183"/>
          <a:ext cx="3894006" cy="3042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23D93F8-FE43-44A3-8F55-8A48D1C54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056" y="586110"/>
            <a:ext cx="8978660" cy="73905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Investree </a:t>
            </a:r>
            <a:r>
              <a:rPr lang="en-US" dirty="0" err="1"/>
              <a:t>meningkatkan</a:t>
            </a:r>
            <a:r>
              <a:rPr lang="en-US" dirty="0"/>
              <a:t> modal </a:t>
            </a:r>
            <a:r>
              <a:rPr lang="en-US" dirty="0" err="1"/>
              <a:t>psikologis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peminjam</a:t>
            </a:r>
            <a:r>
              <a:rPr lang="en-US" dirty="0"/>
              <a:t> Investree di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, </a:t>
            </a:r>
            <a:r>
              <a:rPr lang="en-US" dirty="0" err="1"/>
              <a:t>utamanya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kesulitan</a:t>
            </a:r>
            <a:r>
              <a:rPr lang="en-US" dirty="0"/>
              <a:t>.</a:t>
            </a:r>
            <a:endParaRPr lang="en-ID" dirty="0"/>
          </a:p>
        </p:txBody>
      </p: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C2D16D26-1D82-45A8-B06C-914F90C5C092}"/>
              </a:ext>
            </a:extLst>
          </p:cNvPr>
          <p:cNvGrpSpPr/>
          <p:nvPr/>
        </p:nvGrpSpPr>
        <p:grpSpPr>
          <a:xfrm>
            <a:off x="4376033" y="1803306"/>
            <a:ext cx="7522858" cy="3042593"/>
            <a:chOff x="1586658" y="1347643"/>
            <a:chExt cx="8702615" cy="3529157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CF0DFCA-9603-43F2-BB79-1F7E8637052C}"/>
                </a:ext>
              </a:extLst>
            </p:cNvPr>
            <p:cNvSpPr txBox="1"/>
            <p:nvPr/>
          </p:nvSpPr>
          <p:spPr>
            <a:xfrm>
              <a:off x="3653229" y="1417395"/>
              <a:ext cx="1721567" cy="321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>
                  <a:latin typeface="Helvetica" panose="020B0604020202020204" pitchFamily="34" charset="0"/>
                  <a:cs typeface="Helvetica" panose="020B0604020202020204" pitchFamily="34" charset="0"/>
                </a:rPr>
                <a:t>Mikro</a:t>
              </a:r>
              <a:endParaRPr lang="en-ID" sz="1200" b="1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9E2E0EA7-CBB3-493F-A5BA-E664552DCCD3}"/>
                </a:ext>
              </a:extLst>
            </p:cNvPr>
            <p:cNvGrpSpPr/>
            <p:nvPr/>
          </p:nvGrpSpPr>
          <p:grpSpPr>
            <a:xfrm>
              <a:off x="3653230" y="1980069"/>
              <a:ext cx="1721567" cy="624889"/>
              <a:chOff x="2904772" y="1410744"/>
              <a:chExt cx="1721567" cy="624889"/>
            </a:xfrm>
          </p:grpSpPr>
          <p:sp>
            <p:nvSpPr>
              <p:cNvPr id="287" name="Rounded Rectangle 8">
                <a:extLst>
                  <a:ext uri="{FF2B5EF4-FFF2-40B4-BE49-F238E27FC236}">
                    <a16:creationId xmlns:a16="http://schemas.microsoft.com/office/drawing/2014/main" id="{D3F83B08-997A-4A42-839F-E676513F4C1D}"/>
                  </a:ext>
                </a:extLst>
              </p:cNvPr>
              <p:cNvSpPr/>
              <p:nvPr/>
            </p:nvSpPr>
            <p:spPr>
              <a:xfrm>
                <a:off x="290477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4,6</a:t>
                </a:r>
              </a:p>
            </p:txBody>
          </p:sp>
          <p:sp>
            <p:nvSpPr>
              <p:cNvPr id="288" name="Rounded Rectangle 8">
                <a:extLst>
                  <a:ext uri="{FF2B5EF4-FFF2-40B4-BE49-F238E27FC236}">
                    <a16:creationId xmlns:a16="http://schemas.microsoft.com/office/drawing/2014/main" id="{78DF88CD-B70C-4A34-8049-701B691739CE}"/>
                  </a:ext>
                </a:extLst>
              </p:cNvPr>
              <p:cNvSpPr/>
              <p:nvPr/>
            </p:nvSpPr>
            <p:spPr>
              <a:xfrm>
                <a:off x="4036628" y="1429854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5,1</a:t>
                </a:r>
              </a:p>
            </p:txBody>
          </p:sp>
          <p:cxnSp>
            <p:nvCxnSpPr>
              <p:cNvPr id="289" name="Straight Arrow Connector 288">
                <a:extLst>
                  <a:ext uri="{FF2B5EF4-FFF2-40B4-BE49-F238E27FC236}">
                    <a16:creationId xmlns:a16="http://schemas.microsoft.com/office/drawing/2014/main" id="{C9498155-C4FE-4B23-90E5-B9D5B24E58CC}"/>
                  </a:ext>
                </a:extLst>
              </p:cNvPr>
              <p:cNvCxnSpPr>
                <a:cxnSpLocks/>
                <a:stCxn id="287" idx="3"/>
                <a:endCxn id="288" idx="1"/>
              </p:cNvCxnSpPr>
              <p:nvPr/>
            </p:nvCxnSpPr>
            <p:spPr>
              <a:xfrm flipV="1">
                <a:off x="3494483" y="1606695"/>
                <a:ext cx="542145" cy="25209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9F737483-F651-456D-B0EB-034AF72AEB0F}"/>
                  </a:ext>
                </a:extLst>
              </p:cNvPr>
              <p:cNvSpPr txBox="1"/>
              <p:nvPr/>
            </p:nvSpPr>
            <p:spPr>
              <a:xfrm>
                <a:off x="3418757" y="1410744"/>
                <a:ext cx="542145" cy="285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/>
                  <a:t>+10%</a:t>
                </a:r>
                <a:endParaRPr lang="en-ID" sz="1000" b="1"/>
              </a:p>
            </p:txBody>
          </p: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D509E811-97B1-4143-BDEE-C12CDE9BBFAA}"/>
                </a:ext>
              </a:extLst>
            </p:cNvPr>
            <p:cNvSpPr txBox="1"/>
            <p:nvPr/>
          </p:nvSpPr>
          <p:spPr>
            <a:xfrm>
              <a:off x="5916938" y="1417395"/>
              <a:ext cx="1721567" cy="321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latin typeface="Helvetica" panose="020B0604020202020204" pitchFamily="34" charset="0"/>
                  <a:cs typeface="Helvetica" panose="020B0604020202020204" pitchFamily="34" charset="0"/>
                </a:rPr>
                <a:t>Kecil</a:t>
              </a:r>
              <a:endParaRPr lang="en-ID" sz="1200" b="1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3612B778-80F8-4D07-9A4B-04156B75E62D}"/>
                </a:ext>
              </a:extLst>
            </p:cNvPr>
            <p:cNvGrpSpPr/>
            <p:nvPr/>
          </p:nvGrpSpPr>
          <p:grpSpPr>
            <a:xfrm>
              <a:off x="5916942" y="1980574"/>
              <a:ext cx="1712998" cy="624384"/>
              <a:chOff x="5168484" y="1411249"/>
              <a:chExt cx="1712998" cy="624384"/>
            </a:xfrm>
          </p:grpSpPr>
          <p:sp>
            <p:nvSpPr>
              <p:cNvPr id="283" name="Rounded Rectangle 8">
                <a:extLst>
                  <a:ext uri="{FF2B5EF4-FFF2-40B4-BE49-F238E27FC236}">
                    <a16:creationId xmlns:a16="http://schemas.microsoft.com/office/drawing/2014/main" id="{93F5E71C-962A-4D97-B861-9EFD908463A6}"/>
                  </a:ext>
                </a:extLst>
              </p:cNvPr>
              <p:cNvSpPr/>
              <p:nvPr/>
            </p:nvSpPr>
            <p:spPr>
              <a:xfrm>
                <a:off x="5168484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4,8</a:t>
                </a:r>
              </a:p>
            </p:txBody>
          </p:sp>
          <p:sp>
            <p:nvSpPr>
              <p:cNvPr id="284" name="Rounded Rectangle 8">
                <a:extLst>
                  <a:ext uri="{FF2B5EF4-FFF2-40B4-BE49-F238E27FC236}">
                    <a16:creationId xmlns:a16="http://schemas.microsoft.com/office/drawing/2014/main" id="{D2835A10-C828-4B2F-9BFA-E9A8827B419A}"/>
                  </a:ext>
                </a:extLst>
              </p:cNvPr>
              <p:cNvSpPr/>
              <p:nvPr/>
            </p:nvSpPr>
            <p:spPr>
              <a:xfrm>
                <a:off x="6291771" y="1440409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5,2</a:t>
                </a:r>
              </a:p>
            </p:txBody>
          </p:sp>
          <p:cxnSp>
            <p:nvCxnSpPr>
              <p:cNvPr id="285" name="Straight Arrow Connector 284">
                <a:extLst>
                  <a:ext uri="{FF2B5EF4-FFF2-40B4-BE49-F238E27FC236}">
                    <a16:creationId xmlns:a16="http://schemas.microsoft.com/office/drawing/2014/main" id="{8FC55189-FFB6-411B-A58E-9E1430020B3B}"/>
                  </a:ext>
                </a:extLst>
              </p:cNvPr>
              <p:cNvCxnSpPr>
                <a:cxnSpLocks/>
                <a:stCxn id="283" idx="3"/>
                <a:endCxn id="284" idx="1"/>
              </p:cNvCxnSpPr>
              <p:nvPr/>
            </p:nvCxnSpPr>
            <p:spPr>
              <a:xfrm flipV="1">
                <a:off x="5758195" y="1617250"/>
                <a:ext cx="533576" cy="2415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C7BEBEE1-C066-4BCE-8825-81F0649BFCFA}"/>
                  </a:ext>
                </a:extLst>
              </p:cNvPr>
              <p:cNvSpPr txBox="1"/>
              <p:nvPr/>
            </p:nvSpPr>
            <p:spPr>
              <a:xfrm>
                <a:off x="5715007" y="1411249"/>
                <a:ext cx="542145" cy="294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/>
                  <a:t>+9%</a:t>
                </a:r>
                <a:endParaRPr lang="en-ID" sz="1000" b="1"/>
              </a:p>
            </p:txBody>
          </p:sp>
        </p:grp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0BF20D70-0593-4676-B0F7-8738261ACAF7}"/>
                </a:ext>
              </a:extLst>
            </p:cNvPr>
            <p:cNvSpPr txBox="1"/>
            <p:nvPr/>
          </p:nvSpPr>
          <p:spPr>
            <a:xfrm>
              <a:off x="8228219" y="1417395"/>
              <a:ext cx="1721567" cy="321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>
                  <a:latin typeface="Helvetica" panose="020B0604020202020204" pitchFamily="34" charset="0"/>
                  <a:cs typeface="Helvetica" panose="020B0604020202020204" pitchFamily="34" charset="0"/>
                </a:rPr>
                <a:t>Menengah</a:t>
              </a:r>
              <a:endParaRPr lang="en-ID" sz="1200" b="1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3465E1D1-8DF8-487F-9099-724E1A626C41}"/>
                </a:ext>
              </a:extLst>
            </p:cNvPr>
            <p:cNvGrpSpPr/>
            <p:nvPr/>
          </p:nvGrpSpPr>
          <p:grpSpPr>
            <a:xfrm>
              <a:off x="8228220" y="1868374"/>
              <a:ext cx="1721567" cy="736584"/>
              <a:chOff x="7479762" y="1299049"/>
              <a:chExt cx="1721567" cy="736584"/>
            </a:xfrm>
          </p:grpSpPr>
          <p:sp>
            <p:nvSpPr>
              <p:cNvPr id="279" name="Rounded Rectangle 8">
                <a:extLst>
                  <a:ext uri="{FF2B5EF4-FFF2-40B4-BE49-F238E27FC236}">
                    <a16:creationId xmlns:a16="http://schemas.microsoft.com/office/drawing/2014/main" id="{4523662E-560A-4CDD-8168-4E8CC32F029C}"/>
                  </a:ext>
                </a:extLst>
              </p:cNvPr>
              <p:cNvSpPr/>
              <p:nvPr/>
            </p:nvSpPr>
            <p:spPr>
              <a:xfrm>
                <a:off x="747976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4,9</a:t>
                </a:r>
              </a:p>
            </p:txBody>
          </p:sp>
          <p:sp>
            <p:nvSpPr>
              <p:cNvPr id="280" name="Rounded Rectangle 8">
                <a:extLst>
                  <a:ext uri="{FF2B5EF4-FFF2-40B4-BE49-F238E27FC236}">
                    <a16:creationId xmlns:a16="http://schemas.microsoft.com/office/drawing/2014/main" id="{6B1FC2DA-6B66-4AF0-A2D2-E3BC467837C1}"/>
                  </a:ext>
                </a:extLst>
              </p:cNvPr>
              <p:cNvSpPr/>
              <p:nvPr/>
            </p:nvSpPr>
            <p:spPr>
              <a:xfrm>
                <a:off x="8611618" y="1299049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5,6</a:t>
                </a:r>
              </a:p>
            </p:txBody>
          </p:sp>
          <p:cxnSp>
            <p:nvCxnSpPr>
              <p:cNvPr id="281" name="Straight Arrow Connector 280">
                <a:extLst>
                  <a:ext uri="{FF2B5EF4-FFF2-40B4-BE49-F238E27FC236}">
                    <a16:creationId xmlns:a16="http://schemas.microsoft.com/office/drawing/2014/main" id="{FC06AF53-1AF4-400B-9795-4B2FA7D02A76}"/>
                  </a:ext>
                </a:extLst>
              </p:cNvPr>
              <p:cNvCxnSpPr>
                <a:cxnSpLocks/>
                <a:stCxn id="279" idx="3"/>
                <a:endCxn id="280" idx="1"/>
              </p:cNvCxnSpPr>
              <p:nvPr/>
            </p:nvCxnSpPr>
            <p:spPr>
              <a:xfrm flipV="1">
                <a:off x="8069473" y="1475890"/>
                <a:ext cx="542145" cy="3829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635A2C97-84DC-4DB0-BE11-5C393FF16F5B}"/>
                  </a:ext>
                </a:extLst>
              </p:cNvPr>
              <p:cNvSpPr txBox="1"/>
              <p:nvPr/>
            </p:nvSpPr>
            <p:spPr>
              <a:xfrm>
                <a:off x="7999349" y="1334952"/>
                <a:ext cx="542145" cy="285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/>
                  <a:t>+13%</a:t>
                </a:r>
                <a:endParaRPr lang="en-ID" sz="1000" b="1"/>
              </a:p>
            </p:txBody>
          </p:sp>
        </p:grp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9FDDC41B-F50A-4B34-9131-E6C31613736E}"/>
                </a:ext>
              </a:extLst>
            </p:cNvPr>
            <p:cNvSpPr txBox="1"/>
            <p:nvPr/>
          </p:nvSpPr>
          <p:spPr>
            <a:xfrm>
              <a:off x="1660589" y="2052401"/>
              <a:ext cx="1721567" cy="321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err="1">
                  <a:latin typeface="Helvetica" panose="020B0604020202020204" pitchFamily="34" charset="0"/>
                  <a:cs typeface="Helvetica" panose="020B0604020202020204" pitchFamily="34" charset="0"/>
                </a:rPr>
                <a:t>Keseluruhan</a:t>
              </a:r>
              <a:endParaRPr lang="en-ID" sz="1200" b="1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1D4BA4E3-1899-4023-BAB5-8295CCC27D2A}"/>
                </a:ext>
              </a:extLst>
            </p:cNvPr>
            <p:cNvGrpSpPr/>
            <p:nvPr/>
          </p:nvGrpSpPr>
          <p:grpSpPr>
            <a:xfrm>
              <a:off x="3655499" y="2694543"/>
              <a:ext cx="1721567" cy="442823"/>
              <a:chOff x="2904772" y="1592810"/>
              <a:chExt cx="1721567" cy="442823"/>
            </a:xfrm>
          </p:grpSpPr>
          <p:sp>
            <p:nvSpPr>
              <p:cNvPr id="275" name="Rounded Rectangle 8">
                <a:extLst>
                  <a:ext uri="{FF2B5EF4-FFF2-40B4-BE49-F238E27FC236}">
                    <a16:creationId xmlns:a16="http://schemas.microsoft.com/office/drawing/2014/main" id="{704C24A3-BA41-47DF-A2AB-38E2E4403B74}"/>
                  </a:ext>
                </a:extLst>
              </p:cNvPr>
              <p:cNvSpPr/>
              <p:nvPr/>
            </p:nvSpPr>
            <p:spPr>
              <a:xfrm>
                <a:off x="290477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4,4</a:t>
                </a:r>
              </a:p>
            </p:txBody>
          </p:sp>
          <p:sp>
            <p:nvSpPr>
              <p:cNvPr id="276" name="Rounded Rectangle 8">
                <a:extLst>
                  <a:ext uri="{FF2B5EF4-FFF2-40B4-BE49-F238E27FC236}">
                    <a16:creationId xmlns:a16="http://schemas.microsoft.com/office/drawing/2014/main" id="{E24B6C65-EDA5-4EE1-B881-8C7C0DEC59BD}"/>
                  </a:ext>
                </a:extLst>
              </p:cNvPr>
              <p:cNvSpPr/>
              <p:nvPr/>
            </p:nvSpPr>
            <p:spPr>
              <a:xfrm>
                <a:off x="403662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5,0</a:t>
                </a:r>
              </a:p>
            </p:txBody>
          </p:sp>
          <p:cxnSp>
            <p:nvCxnSpPr>
              <p:cNvPr id="277" name="Straight Arrow Connector 276">
                <a:extLst>
                  <a:ext uri="{FF2B5EF4-FFF2-40B4-BE49-F238E27FC236}">
                    <a16:creationId xmlns:a16="http://schemas.microsoft.com/office/drawing/2014/main" id="{DF705E14-CD3F-4728-95B4-7ECBD2EF21EE}"/>
                  </a:ext>
                </a:extLst>
              </p:cNvPr>
              <p:cNvCxnSpPr>
                <a:cxnSpLocks/>
                <a:endCxn id="276" idx="1"/>
              </p:cNvCxnSpPr>
              <p:nvPr/>
            </p:nvCxnSpPr>
            <p:spPr>
              <a:xfrm>
                <a:off x="349448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C6DB3F06-1B07-40F6-8A78-25865237D143}"/>
                  </a:ext>
                </a:extLst>
              </p:cNvPr>
              <p:cNvSpPr txBox="1"/>
              <p:nvPr/>
            </p:nvSpPr>
            <p:spPr>
              <a:xfrm>
                <a:off x="3494482" y="1592810"/>
                <a:ext cx="542145" cy="285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/>
                  <a:t>+13%</a:t>
                </a:r>
                <a:endParaRPr lang="en-ID" sz="1000" b="1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2CB345C0-595D-4363-840F-21BE3860F8FA}"/>
                </a:ext>
              </a:extLst>
            </p:cNvPr>
            <p:cNvGrpSpPr/>
            <p:nvPr/>
          </p:nvGrpSpPr>
          <p:grpSpPr>
            <a:xfrm>
              <a:off x="5919211" y="2694543"/>
              <a:ext cx="1721567" cy="442823"/>
              <a:chOff x="5168484" y="1592810"/>
              <a:chExt cx="1721567" cy="442823"/>
            </a:xfrm>
          </p:grpSpPr>
          <p:sp>
            <p:nvSpPr>
              <p:cNvPr id="271" name="Rounded Rectangle 8">
                <a:extLst>
                  <a:ext uri="{FF2B5EF4-FFF2-40B4-BE49-F238E27FC236}">
                    <a16:creationId xmlns:a16="http://schemas.microsoft.com/office/drawing/2014/main" id="{1BB7B648-9A2A-445D-8917-73F2E6D0E0FB}"/>
                  </a:ext>
                </a:extLst>
              </p:cNvPr>
              <p:cNvSpPr/>
              <p:nvPr/>
            </p:nvSpPr>
            <p:spPr>
              <a:xfrm>
                <a:off x="5168484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4,5</a:t>
                </a:r>
              </a:p>
            </p:txBody>
          </p:sp>
          <p:sp>
            <p:nvSpPr>
              <p:cNvPr id="272" name="Rounded Rectangle 8">
                <a:extLst>
                  <a:ext uri="{FF2B5EF4-FFF2-40B4-BE49-F238E27FC236}">
                    <a16:creationId xmlns:a16="http://schemas.microsoft.com/office/drawing/2014/main" id="{57FF2A75-DEF7-46E5-B44E-9E1D5C0BCAC0}"/>
                  </a:ext>
                </a:extLst>
              </p:cNvPr>
              <p:cNvSpPr/>
              <p:nvPr/>
            </p:nvSpPr>
            <p:spPr>
              <a:xfrm>
                <a:off x="6300340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5,3</a:t>
                </a:r>
              </a:p>
            </p:txBody>
          </p:sp>
          <p:cxnSp>
            <p:nvCxnSpPr>
              <p:cNvPr id="273" name="Straight Arrow Connector 272">
                <a:extLst>
                  <a:ext uri="{FF2B5EF4-FFF2-40B4-BE49-F238E27FC236}">
                    <a16:creationId xmlns:a16="http://schemas.microsoft.com/office/drawing/2014/main" id="{9872D6BD-B15F-4F7F-A782-3E862505B71E}"/>
                  </a:ext>
                </a:extLst>
              </p:cNvPr>
              <p:cNvCxnSpPr>
                <a:cxnSpLocks/>
                <a:endCxn id="272" idx="1"/>
              </p:cNvCxnSpPr>
              <p:nvPr/>
            </p:nvCxnSpPr>
            <p:spPr>
              <a:xfrm>
                <a:off x="5758195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8D24BCB5-965B-4F92-A67A-6BE5047EC0B0}"/>
                  </a:ext>
                </a:extLst>
              </p:cNvPr>
              <p:cNvSpPr txBox="1"/>
              <p:nvPr/>
            </p:nvSpPr>
            <p:spPr>
              <a:xfrm>
                <a:off x="5758194" y="1592810"/>
                <a:ext cx="542145" cy="285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/>
                  <a:t>+16%</a:t>
                </a:r>
                <a:endParaRPr lang="en-ID" sz="1000" b="1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C09D0630-5BFB-4FA0-AC59-1B3BD588334A}"/>
                </a:ext>
              </a:extLst>
            </p:cNvPr>
            <p:cNvGrpSpPr/>
            <p:nvPr/>
          </p:nvGrpSpPr>
          <p:grpSpPr>
            <a:xfrm>
              <a:off x="8230489" y="2694543"/>
              <a:ext cx="1721567" cy="442823"/>
              <a:chOff x="7479762" y="1592810"/>
              <a:chExt cx="1721567" cy="442823"/>
            </a:xfrm>
          </p:grpSpPr>
          <p:sp>
            <p:nvSpPr>
              <p:cNvPr id="267" name="Rounded Rectangle 8">
                <a:extLst>
                  <a:ext uri="{FF2B5EF4-FFF2-40B4-BE49-F238E27FC236}">
                    <a16:creationId xmlns:a16="http://schemas.microsoft.com/office/drawing/2014/main" id="{689B75B7-2302-4A98-85AF-599B2641C5A0}"/>
                  </a:ext>
                </a:extLst>
              </p:cNvPr>
              <p:cNvSpPr/>
              <p:nvPr/>
            </p:nvSpPr>
            <p:spPr>
              <a:xfrm>
                <a:off x="747976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4,8</a:t>
                </a:r>
              </a:p>
            </p:txBody>
          </p:sp>
          <p:sp>
            <p:nvSpPr>
              <p:cNvPr id="268" name="Rounded Rectangle 8">
                <a:extLst>
                  <a:ext uri="{FF2B5EF4-FFF2-40B4-BE49-F238E27FC236}">
                    <a16:creationId xmlns:a16="http://schemas.microsoft.com/office/drawing/2014/main" id="{D393EEE7-87FC-4839-9C43-2AD5AD41439C}"/>
                  </a:ext>
                </a:extLst>
              </p:cNvPr>
              <p:cNvSpPr/>
              <p:nvPr/>
            </p:nvSpPr>
            <p:spPr>
              <a:xfrm>
                <a:off x="861161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5,6</a:t>
                </a:r>
              </a:p>
            </p:txBody>
          </p:sp>
          <p:cxnSp>
            <p:nvCxnSpPr>
              <p:cNvPr id="269" name="Straight Arrow Connector 268">
                <a:extLst>
                  <a:ext uri="{FF2B5EF4-FFF2-40B4-BE49-F238E27FC236}">
                    <a16:creationId xmlns:a16="http://schemas.microsoft.com/office/drawing/2014/main" id="{9841A96B-1467-4F2F-8149-BF6B64C232DD}"/>
                  </a:ext>
                </a:extLst>
              </p:cNvPr>
              <p:cNvCxnSpPr>
                <a:cxnSpLocks/>
                <a:endCxn id="268" idx="1"/>
              </p:cNvCxnSpPr>
              <p:nvPr/>
            </p:nvCxnSpPr>
            <p:spPr>
              <a:xfrm>
                <a:off x="806947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C80C8C75-BBAF-4EB6-A7A8-C473EF34476C}"/>
                  </a:ext>
                </a:extLst>
              </p:cNvPr>
              <p:cNvSpPr txBox="1"/>
              <p:nvPr/>
            </p:nvSpPr>
            <p:spPr>
              <a:xfrm>
                <a:off x="8069472" y="1592810"/>
                <a:ext cx="542145" cy="285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/>
                  <a:t>+17%</a:t>
                </a:r>
                <a:endParaRPr lang="en-ID" sz="1000" b="1"/>
              </a:p>
            </p:txBody>
          </p:sp>
        </p:grp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6FBD34FA-6B2D-454C-9DFE-2AAD17ADEDE3}"/>
                </a:ext>
              </a:extLst>
            </p:cNvPr>
            <p:cNvSpPr txBox="1"/>
            <p:nvPr/>
          </p:nvSpPr>
          <p:spPr>
            <a:xfrm>
              <a:off x="1662858" y="2775859"/>
              <a:ext cx="1721567" cy="321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Keyakinan</a:t>
              </a:r>
              <a:r>
                <a:rPr lang="en-US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200" b="1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diri</a:t>
              </a:r>
              <a:endParaRPr lang="en-US" sz="12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82B0E620-8C6C-45D5-8F1F-EAE98971C6FB}"/>
                </a:ext>
              </a:extLst>
            </p:cNvPr>
            <p:cNvGrpSpPr/>
            <p:nvPr/>
          </p:nvGrpSpPr>
          <p:grpSpPr>
            <a:xfrm>
              <a:off x="3653229" y="3185260"/>
              <a:ext cx="1721567" cy="442823"/>
              <a:chOff x="2904772" y="1592810"/>
              <a:chExt cx="1721567" cy="442823"/>
            </a:xfrm>
          </p:grpSpPr>
          <p:sp>
            <p:nvSpPr>
              <p:cNvPr id="263" name="Rounded Rectangle 8">
                <a:extLst>
                  <a:ext uri="{FF2B5EF4-FFF2-40B4-BE49-F238E27FC236}">
                    <a16:creationId xmlns:a16="http://schemas.microsoft.com/office/drawing/2014/main" id="{8703E9DA-3A4B-4AFE-AB2D-C3E52C1F7943}"/>
                  </a:ext>
                </a:extLst>
              </p:cNvPr>
              <p:cNvSpPr/>
              <p:nvPr/>
            </p:nvSpPr>
            <p:spPr>
              <a:xfrm>
                <a:off x="290477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4,6</a:t>
                </a:r>
              </a:p>
            </p:txBody>
          </p:sp>
          <p:sp>
            <p:nvSpPr>
              <p:cNvPr id="264" name="Rounded Rectangle 8">
                <a:extLst>
                  <a:ext uri="{FF2B5EF4-FFF2-40B4-BE49-F238E27FC236}">
                    <a16:creationId xmlns:a16="http://schemas.microsoft.com/office/drawing/2014/main" id="{219286C0-C6AB-4C42-8BD0-8A88FA646D6F}"/>
                  </a:ext>
                </a:extLst>
              </p:cNvPr>
              <p:cNvSpPr/>
              <p:nvPr/>
            </p:nvSpPr>
            <p:spPr>
              <a:xfrm>
                <a:off x="403662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5,2</a:t>
                </a:r>
              </a:p>
            </p:txBody>
          </p:sp>
          <p:cxnSp>
            <p:nvCxnSpPr>
              <p:cNvPr id="265" name="Straight Arrow Connector 264">
                <a:extLst>
                  <a:ext uri="{FF2B5EF4-FFF2-40B4-BE49-F238E27FC236}">
                    <a16:creationId xmlns:a16="http://schemas.microsoft.com/office/drawing/2014/main" id="{44F3FE39-8D63-4E62-87FA-3187E3D4C0C6}"/>
                  </a:ext>
                </a:extLst>
              </p:cNvPr>
              <p:cNvCxnSpPr>
                <a:cxnSpLocks/>
                <a:endCxn id="264" idx="1"/>
              </p:cNvCxnSpPr>
              <p:nvPr/>
            </p:nvCxnSpPr>
            <p:spPr>
              <a:xfrm>
                <a:off x="349448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47E4D0F5-8A82-4096-A0E6-3D46E571D77F}"/>
                  </a:ext>
                </a:extLst>
              </p:cNvPr>
              <p:cNvSpPr txBox="1"/>
              <p:nvPr/>
            </p:nvSpPr>
            <p:spPr>
              <a:xfrm>
                <a:off x="3494482" y="1592810"/>
                <a:ext cx="542145" cy="285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/>
                  <a:t>+12%</a:t>
                </a:r>
                <a:endParaRPr lang="en-ID" sz="1000" b="1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F81B2878-A96C-4DDE-AA00-B98FE07266B8}"/>
                </a:ext>
              </a:extLst>
            </p:cNvPr>
            <p:cNvGrpSpPr/>
            <p:nvPr/>
          </p:nvGrpSpPr>
          <p:grpSpPr>
            <a:xfrm>
              <a:off x="5916941" y="3185260"/>
              <a:ext cx="1721567" cy="442823"/>
              <a:chOff x="5168484" y="1592810"/>
              <a:chExt cx="1721567" cy="442823"/>
            </a:xfrm>
          </p:grpSpPr>
          <p:sp>
            <p:nvSpPr>
              <p:cNvPr id="259" name="Rounded Rectangle 8">
                <a:extLst>
                  <a:ext uri="{FF2B5EF4-FFF2-40B4-BE49-F238E27FC236}">
                    <a16:creationId xmlns:a16="http://schemas.microsoft.com/office/drawing/2014/main" id="{02809427-AF10-4470-AA1A-9637BD588E3F}"/>
                  </a:ext>
                </a:extLst>
              </p:cNvPr>
              <p:cNvSpPr/>
              <p:nvPr/>
            </p:nvSpPr>
            <p:spPr>
              <a:xfrm>
                <a:off x="5168484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4,9</a:t>
                </a:r>
              </a:p>
            </p:txBody>
          </p:sp>
          <p:sp>
            <p:nvSpPr>
              <p:cNvPr id="260" name="Rounded Rectangle 8">
                <a:extLst>
                  <a:ext uri="{FF2B5EF4-FFF2-40B4-BE49-F238E27FC236}">
                    <a16:creationId xmlns:a16="http://schemas.microsoft.com/office/drawing/2014/main" id="{6C2E81A9-1516-428C-B298-2878BC2632F5}"/>
                  </a:ext>
                </a:extLst>
              </p:cNvPr>
              <p:cNvSpPr/>
              <p:nvPr/>
            </p:nvSpPr>
            <p:spPr>
              <a:xfrm>
                <a:off x="6300340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5,4</a:t>
                </a:r>
              </a:p>
            </p:txBody>
          </p:sp>
          <p:cxnSp>
            <p:nvCxnSpPr>
              <p:cNvPr id="261" name="Straight Arrow Connector 260">
                <a:extLst>
                  <a:ext uri="{FF2B5EF4-FFF2-40B4-BE49-F238E27FC236}">
                    <a16:creationId xmlns:a16="http://schemas.microsoft.com/office/drawing/2014/main" id="{6E3C99A1-4B4D-4C93-9E2E-E14E4BC4BFDF}"/>
                  </a:ext>
                </a:extLst>
              </p:cNvPr>
              <p:cNvCxnSpPr>
                <a:cxnSpLocks/>
                <a:endCxn id="260" idx="1"/>
              </p:cNvCxnSpPr>
              <p:nvPr/>
            </p:nvCxnSpPr>
            <p:spPr>
              <a:xfrm>
                <a:off x="5758195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A83CA779-3F83-4BFA-AA9B-C64FE85ADF68}"/>
                  </a:ext>
                </a:extLst>
              </p:cNvPr>
              <p:cNvSpPr txBox="1"/>
              <p:nvPr/>
            </p:nvSpPr>
            <p:spPr>
              <a:xfrm>
                <a:off x="5758194" y="1592810"/>
                <a:ext cx="542145" cy="285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/>
                  <a:t>+10%</a:t>
                </a:r>
                <a:endParaRPr lang="en-ID" sz="1000" b="1"/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C78DF4BA-5AD7-44CD-9CA1-64727A3231FA}"/>
                </a:ext>
              </a:extLst>
            </p:cNvPr>
            <p:cNvGrpSpPr/>
            <p:nvPr/>
          </p:nvGrpSpPr>
          <p:grpSpPr>
            <a:xfrm>
              <a:off x="8228219" y="3185260"/>
              <a:ext cx="1721567" cy="442823"/>
              <a:chOff x="7479762" y="1592810"/>
              <a:chExt cx="1721567" cy="442823"/>
            </a:xfrm>
          </p:grpSpPr>
          <p:sp>
            <p:nvSpPr>
              <p:cNvPr id="255" name="Rounded Rectangle 8">
                <a:extLst>
                  <a:ext uri="{FF2B5EF4-FFF2-40B4-BE49-F238E27FC236}">
                    <a16:creationId xmlns:a16="http://schemas.microsoft.com/office/drawing/2014/main" id="{FA348A8A-7BF8-467B-9FE3-DAF09F5CE601}"/>
                  </a:ext>
                </a:extLst>
              </p:cNvPr>
              <p:cNvSpPr/>
              <p:nvPr/>
            </p:nvSpPr>
            <p:spPr>
              <a:xfrm>
                <a:off x="747976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4,8</a:t>
                </a:r>
              </a:p>
            </p:txBody>
          </p:sp>
          <p:sp>
            <p:nvSpPr>
              <p:cNvPr id="256" name="Rounded Rectangle 8">
                <a:extLst>
                  <a:ext uri="{FF2B5EF4-FFF2-40B4-BE49-F238E27FC236}">
                    <a16:creationId xmlns:a16="http://schemas.microsoft.com/office/drawing/2014/main" id="{7B9F7EE8-AF6E-4FCE-915F-612ABA3733AE}"/>
                  </a:ext>
                </a:extLst>
              </p:cNvPr>
              <p:cNvSpPr/>
              <p:nvPr/>
            </p:nvSpPr>
            <p:spPr>
              <a:xfrm>
                <a:off x="861161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5,6</a:t>
                </a:r>
              </a:p>
            </p:txBody>
          </p:sp>
          <p:cxnSp>
            <p:nvCxnSpPr>
              <p:cNvPr id="257" name="Straight Arrow Connector 256">
                <a:extLst>
                  <a:ext uri="{FF2B5EF4-FFF2-40B4-BE49-F238E27FC236}">
                    <a16:creationId xmlns:a16="http://schemas.microsoft.com/office/drawing/2014/main" id="{ECE4E98B-4734-4A3B-B1E3-E8861A7A5AED}"/>
                  </a:ext>
                </a:extLst>
              </p:cNvPr>
              <p:cNvCxnSpPr>
                <a:cxnSpLocks/>
                <a:endCxn id="256" idx="1"/>
              </p:cNvCxnSpPr>
              <p:nvPr/>
            </p:nvCxnSpPr>
            <p:spPr>
              <a:xfrm>
                <a:off x="806947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7DC89919-46D8-42A9-92D0-2EC5BCD17CC4}"/>
                  </a:ext>
                </a:extLst>
              </p:cNvPr>
              <p:cNvSpPr txBox="1"/>
              <p:nvPr/>
            </p:nvSpPr>
            <p:spPr>
              <a:xfrm>
                <a:off x="8069472" y="1592810"/>
                <a:ext cx="542145" cy="285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/>
                  <a:t>+16%</a:t>
                </a:r>
                <a:endParaRPr lang="en-ID" sz="1000" b="1"/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9532D49-BC96-495E-8352-DE4CDB22A2AA}"/>
                </a:ext>
              </a:extLst>
            </p:cNvPr>
            <p:cNvSpPr txBox="1"/>
            <p:nvPr/>
          </p:nvSpPr>
          <p:spPr>
            <a:xfrm>
              <a:off x="1660588" y="3266576"/>
              <a:ext cx="1721567" cy="321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latin typeface="Helvetica" panose="020B0604020202020204" pitchFamily="34" charset="0"/>
                  <a:cs typeface="Helvetica" panose="020B0604020202020204" pitchFamily="34" charset="0"/>
                </a:rPr>
                <a:t>Harapan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6EC180CD-8C42-4718-9D57-0E54398D20B0}"/>
                </a:ext>
              </a:extLst>
            </p:cNvPr>
            <p:cNvGrpSpPr/>
            <p:nvPr/>
          </p:nvGrpSpPr>
          <p:grpSpPr>
            <a:xfrm>
              <a:off x="3653229" y="3723608"/>
              <a:ext cx="1721567" cy="442823"/>
              <a:chOff x="2904772" y="1592810"/>
              <a:chExt cx="1721567" cy="442823"/>
            </a:xfrm>
          </p:grpSpPr>
          <p:sp>
            <p:nvSpPr>
              <p:cNvPr id="251" name="Rounded Rectangle 8">
                <a:extLst>
                  <a:ext uri="{FF2B5EF4-FFF2-40B4-BE49-F238E27FC236}">
                    <a16:creationId xmlns:a16="http://schemas.microsoft.com/office/drawing/2014/main" id="{FBD934EC-8639-4474-9E6E-8C632C535A00}"/>
                  </a:ext>
                </a:extLst>
              </p:cNvPr>
              <p:cNvSpPr/>
              <p:nvPr/>
            </p:nvSpPr>
            <p:spPr>
              <a:xfrm>
                <a:off x="290477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4,5</a:t>
                </a:r>
              </a:p>
            </p:txBody>
          </p:sp>
          <p:sp>
            <p:nvSpPr>
              <p:cNvPr id="252" name="Rounded Rectangle 8">
                <a:extLst>
                  <a:ext uri="{FF2B5EF4-FFF2-40B4-BE49-F238E27FC236}">
                    <a16:creationId xmlns:a16="http://schemas.microsoft.com/office/drawing/2014/main" id="{1CEA9BA1-3E95-4366-989E-272DD3F9CEA8}"/>
                  </a:ext>
                </a:extLst>
              </p:cNvPr>
              <p:cNvSpPr/>
              <p:nvPr/>
            </p:nvSpPr>
            <p:spPr>
              <a:xfrm>
                <a:off x="403662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5,0</a:t>
                </a:r>
              </a:p>
            </p:txBody>
          </p:sp>
          <p:cxnSp>
            <p:nvCxnSpPr>
              <p:cNvPr id="253" name="Straight Arrow Connector 252">
                <a:extLst>
                  <a:ext uri="{FF2B5EF4-FFF2-40B4-BE49-F238E27FC236}">
                    <a16:creationId xmlns:a16="http://schemas.microsoft.com/office/drawing/2014/main" id="{0581C3EE-DBE2-4E56-AD39-97D1F2099EF6}"/>
                  </a:ext>
                </a:extLst>
              </p:cNvPr>
              <p:cNvCxnSpPr>
                <a:cxnSpLocks/>
                <a:endCxn id="252" idx="1"/>
              </p:cNvCxnSpPr>
              <p:nvPr/>
            </p:nvCxnSpPr>
            <p:spPr>
              <a:xfrm>
                <a:off x="349448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8C090535-F3BA-453D-A6E1-16CC79797DF8}"/>
                  </a:ext>
                </a:extLst>
              </p:cNvPr>
              <p:cNvSpPr txBox="1"/>
              <p:nvPr/>
            </p:nvSpPr>
            <p:spPr>
              <a:xfrm>
                <a:off x="3494482" y="1592810"/>
                <a:ext cx="542145" cy="285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/>
                  <a:t>+10%</a:t>
                </a:r>
                <a:endParaRPr lang="en-ID" sz="1000" b="1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8AED6C86-2D4F-4C3D-9DBC-AADD4F014ED6}"/>
                </a:ext>
              </a:extLst>
            </p:cNvPr>
            <p:cNvGrpSpPr/>
            <p:nvPr/>
          </p:nvGrpSpPr>
          <p:grpSpPr>
            <a:xfrm>
              <a:off x="5916941" y="3723608"/>
              <a:ext cx="1721567" cy="442823"/>
              <a:chOff x="5168484" y="1592810"/>
              <a:chExt cx="1721567" cy="442823"/>
            </a:xfrm>
          </p:grpSpPr>
          <p:sp>
            <p:nvSpPr>
              <p:cNvPr id="247" name="Rounded Rectangle 8">
                <a:extLst>
                  <a:ext uri="{FF2B5EF4-FFF2-40B4-BE49-F238E27FC236}">
                    <a16:creationId xmlns:a16="http://schemas.microsoft.com/office/drawing/2014/main" id="{B414494E-C88E-4061-91A4-054E4D7E8ACB}"/>
                  </a:ext>
                </a:extLst>
              </p:cNvPr>
              <p:cNvSpPr/>
              <p:nvPr/>
            </p:nvSpPr>
            <p:spPr>
              <a:xfrm>
                <a:off x="5168484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4,7</a:t>
                </a:r>
              </a:p>
            </p:txBody>
          </p:sp>
          <p:sp>
            <p:nvSpPr>
              <p:cNvPr id="248" name="Rounded Rectangle 8">
                <a:extLst>
                  <a:ext uri="{FF2B5EF4-FFF2-40B4-BE49-F238E27FC236}">
                    <a16:creationId xmlns:a16="http://schemas.microsoft.com/office/drawing/2014/main" id="{E50672AC-76C5-442D-B152-41D7FBA0EE24}"/>
                  </a:ext>
                </a:extLst>
              </p:cNvPr>
              <p:cNvSpPr/>
              <p:nvPr/>
            </p:nvSpPr>
            <p:spPr>
              <a:xfrm>
                <a:off x="6300340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5,1</a:t>
                </a:r>
              </a:p>
            </p:txBody>
          </p:sp>
          <p:cxnSp>
            <p:nvCxnSpPr>
              <p:cNvPr id="249" name="Straight Arrow Connector 248">
                <a:extLst>
                  <a:ext uri="{FF2B5EF4-FFF2-40B4-BE49-F238E27FC236}">
                    <a16:creationId xmlns:a16="http://schemas.microsoft.com/office/drawing/2014/main" id="{429DE01C-4BDE-4EE7-A2A3-4B1DE8480448}"/>
                  </a:ext>
                </a:extLst>
              </p:cNvPr>
              <p:cNvCxnSpPr>
                <a:cxnSpLocks/>
                <a:endCxn id="248" idx="1"/>
              </p:cNvCxnSpPr>
              <p:nvPr/>
            </p:nvCxnSpPr>
            <p:spPr>
              <a:xfrm>
                <a:off x="5758195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0AB76C31-74CD-481C-8116-DE36B200A01E}"/>
                  </a:ext>
                </a:extLst>
              </p:cNvPr>
              <p:cNvSpPr txBox="1"/>
              <p:nvPr/>
            </p:nvSpPr>
            <p:spPr>
              <a:xfrm>
                <a:off x="5758194" y="1592810"/>
                <a:ext cx="542145" cy="294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/>
                  <a:t>+8%</a:t>
                </a:r>
                <a:endParaRPr lang="en-ID" sz="1000" b="1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C934B7A4-B0D1-49A2-9FE2-EC7924A4753E}"/>
                </a:ext>
              </a:extLst>
            </p:cNvPr>
            <p:cNvGrpSpPr/>
            <p:nvPr/>
          </p:nvGrpSpPr>
          <p:grpSpPr>
            <a:xfrm>
              <a:off x="8228219" y="3723608"/>
              <a:ext cx="1721567" cy="442823"/>
              <a:chOff x="7479762" y="1592810"/>
              <a:chExt cx="1721567" cy="442823"/>
            </a:xfrm>
          </p:grpSpPr>
          <p:sp>
            <p:nvSpPr>
              <p:cNvPr id="243" name="Rounded Rectangle 8">
                <a:extLst>
                  <a:ext uri="{FF2B5EF4-FFF2-40B4-BE49-F238E27FC236}">
                    <a16:creationId xmlns:a16="http://schemas.microsoft.com/office/drawing/2014/main" id="{1FA095CE-4517-414C-A37C-A5A3E5BB3F4B}"/>
                  </a:ext>
                </a:extLst>
              </p:cNvPr>
              <p:cNvSpPr/>
              <p:nvPr/>
            </p:nvSpPr>
            <p:spPr>
              <a:xfrm>
                <a:off x="747976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4,8</a:t>
                </a:r>
              </a:p>
            </p:txBody>
          </p:sp>
          <p:sp>
            <p:nvSpPr>
              <p:cNvPr id="244" name="Rounded Rectangle 8">
                <a:extLst>
                  <a:ext uri="{FF2B5EF4-FFF2-40B4-BE49-F238E27FC236}">
                    <a16:creationId xmlns:a16="http://schemas.microsoft.com/office/drawing/2014/main" id="{2E600272-F1F2-4FF2-93C2-9B9DD8EDD474}"/>
                  </a:ext>
                </a:extLst>
              </p:cNvPr>
              <p:cNvSpPr/>
              <p:nvPr/>
            </p:nvSpPr>
            <p:spPr>
              <a:xfrm>
                <a:off x="861161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5,5</a:t>
                </a:r>
              </a:p>
            </p:txBody>
          </p: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80850B0D-B532-47C8-A70F-C3940F07040B}"/>
                  </a:ext>
                </a:extLst>
              </p:cNvPr>
              <p:cNvCxnSpPr>
                <a:cxnSpLocks/>
                <a:endCxn id="244" idx="1"/>
              </p:cNvCxnSpPr>
              <p:nvPr/>
            </p:nvCxnSpPr>
            <p:spPr>
              <a:xfrm>
                <a:off x="806947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78090178-CD56-45F4-9C96-7D7EC2C17B36}"/>
                  </a:ext>
                </a:extLst>
              </p:cNvPr>
              <p:cNvSpPr txBox="1"/>
              <p:nvPr/>
            </p:nvSpPr>
            <p:spPr>
              <a:xfrm>
                <a:off x="8069472" y="1592810"/>
                <a:ext cx="542145" cy="285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/>
                  <a:t>+13%</a:t>
                </a:r>
                <a:endParaRPr lang="en-ID" sz="1000" b="1"/>
              </a:p>
            </p:txBody>
          </p:sp>
        </p:grp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AD4712A0-BDD5-4EFF-89FB-FBEF3B2974F7}"/>
                </a:ext>
              </a:extLst>
            </p:cNvPr>
            <p:cNvSpPr txBox="1"/>
            <p:nvPr/>
          </p:nvSpPr>
          <p:spPr>
            <a:xfrm>
              <a:off x="1660588" y="3804924"/>
              <a:ext cx="1721567" cy="321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err="1">
                  <a:latin typeface="Helvetica" panose="020B0604020202020204" pitchFamily="34" charset="0"/>
                  <a:cs typeface="Helvetica" panose="020B0604020202020204" pitchFamily="34" charset="0"/>
                </a:rPr>
                <a:t>Ketangguhan</a:t>
              </a:r>
              <a:endParaRPr lang="en-US" sz="1200" b="1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834E72FF-74E4-4CCB-8CBC-1959D87F03F8}"/>
                </a:ext>
              </a:extLst>
            </p:cNvPr>
            <p:cNvGrpSpPr/>
            <p:nvPr/>
          </p:nvGrpSpPr>
          <p:grpSpPr>
            <a:xfrm>
              <a:off x="3653229" y="4239290"/>
              <a:ext cx="1721567" cy="442823"/>
              <a:chOff x="2904772" y="1592810"/>
              <a:chExt cx="1721567" cy="442823"/>
            </a:xfrm>
          </p:grpSpPr>
          <p:sp>
            <p:nvSpPr>
              <p:cNvPr id="239" name="Rounded Rectangle 8">
                <a:extLst>
                  <a:ext uri="{FF2B5EF4-FFF2-40B4-BE49-F238E27FC236}">
                    <a16:creationId xmlns:a16="http://schemas.microsoft.com/office/drawing/2014/main" id="{55263B03-DF89-447E-83B9-C88BC9EEEB5F}"/>
                  </a:ext>
                </a:extLst>
              </p:cNvPr>
              <p:cNvSpPr/>
              <p:nvPr/>
            </p:nvSpPr>
            <p:spPr>
              <a:xfrm>
                <a:off x="290477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4,9</a:t>
                </a:r>
              </a:p>
            </p:txBody>
          </p:sp>
          <p:sp>
            <p:nvSpPr>
              <p:cNvPr id="240" name="Rounded Rectangle 8">
                <a:extLst>
                  <a:ext uri="{FF2B5EF4-FFF2-40B4-BE49-F238E27FC236}">
                    <a16:creationId xmlns:a16="http://schemas.microsoft.com/office/drawing/2014/main" id="{BA1F75E9-B070-4BED-8CCA-6697F608354E}"/>
                  </a:ext>
                </a:extLst>
              </p:cNvPr>
              <p:cNvSpPr/>
              <p:nvPr/>
            </p:nvSpPr>
            <p:spPr>
              <a:xfrm>
                <a:off x="403662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5,2</a:t>
                </a:r>
              </a:p>
            </p:txBody>
          </p:sp>
          <p:cxnSp>
            <p:nvCxnSpPr>
              <p:cNvPr id="241" name="Straight Arrow Connector 240">
                <a:extLst>
                  <a:ext uri="{FF2B5EF4-FFF2-40B4-BE49-F238E27FC236}">
                    <a16:creationId xmlns:a16="http://schemas.microsoft.com/office/drawing/2014/main" id="{4EBA0B16-C584-4A26-906E-CA3B2EFE02D9}"/>
                  </a:ext>
                </a:extLst>
              </p:cNvPr>
              <p:cNvCxnSpPr>
                <a:cxnSpLocks/>
                <a:endCxn id="240" idx="1"/>
              </p:cNvCxnSpPr>
              <p:nvPr/>
            </p:nvCxnSpPr>
            <p:spPr>
              <a:xfrm>
                <a:off x="349448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2442CDE9-415E-4F0D-901D-EF59C692FD4C}"/>
                  </a:ext>
                </a:extLst>
              </p:cNvPr>
              <p:cNvSpPr txBox="1"/>
              <p:nvPr/>
            </p:nvSpPr>
            <p:spPr>
              <a:xfrm>
                <a:off x="3494482" y="1592810"/>
                <a:ext cx="542145" cy="294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/>
                  <a:t>+7%</a:t>
                </a:r>
                <a:endParaRPr lang="en-ID" sz="1000" b="1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A5A710C0-B320-4DF9-AF81-CDD5850681C7}"/>
                </a:ext>
              </a:extLst>
            </p:cNvPr>
            <p:cNvGrpSpPr/>
            <p:nvPr/>
          </p:nvGrpSpPr>
          <p:grpSpPr>
            <a:xfrm>
              <a:off x="5916941" y="4239290"/>
              <a:ext cx="1721567" cy="442823"/>
              <a:chOff x="5168484" y="1592810"/>
              <a:chExt cx="1721567" cy="442823"/>
            </a:xfrm>
          </p:grpSpPr>
          <p:sp>
            <p:nvSpPr>
              <p:cNvPr id="235" name="Rounded Rectangle 8">
                <a:extLst>
                  <a:ext uri="{FF2B5EF4-FFF2-40B4-BE49-F238E27FC236}">
                    <a16:creationId xmlns:a16="http://schemas.microsoft.com/office/drawing/2014/main" id="{0E1D9C5C-E410-4D3E-933F-8B0CCF235341}"/>
                  </a:ext>
                </a:extLst>
              </p:cNvPr>
              <p:cNvSpPr/>
              <p:nvPr/>
            </p:nvSpPr>
            <p:spPr>
              <a:xfrm>
                <a:off x="5168484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5,0</a:t>
                </a:r>
              </a:p>
            </p:txBody>
          </p:sp>
          <p:sp>
            <p:nvSpPr>
              <p:cNvPr id="236" name="Rounded Rectangle 8">
                <a:extLst>
                  <a:ext uri="{FF2B5EF4-FFF2-40B4-BE49-F238E27FC236}">
                    <a16:creationId xmlns:a16="http://schemas.microsoft.com/office/drawing/2014/main" id="{CC42A94C-709E-4775-88F3-7F8F1DCA3793}"/>
                  </a:ext>
                </a:extLst>
              </p:cNvPr>
              <p:cNvSpPr/>
              <p:nvPr/>
            </p:nvSpPr>
            <p:spPr>
              <a:xfrm>
                <a:off x="6300340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5,2</a:t>
                </a:r>
              </a:p>
            </p:txBody>
          </p:sp>
          <p:cxnSp>
            <p:nvCxnSpPr>
              <p:cNvPr id="237" name="Straight Arrow Connector 236">
                <a:extLst>
                  <a:ext uri="{FF2B5EF4-FFF2-40B4-BE49-F238E27FC236}">
                    <a16:creationId xmlns:a16="http://schemas.microsoft.com/office/drawing/2014/main" id="{42615D4B-D645-4271-AED6-390730083B59}"/>
                  </a:ext>
                </a:extLst>
              </p:cNvPr>
              <p:cNvCxnSpPr>
                <a:cxnSpLocks/>
                <a:endCxn id="236" idx="1"/>
              </p:cNvCxnSpPr>
              <p:nvPr/>
            </p:nvCxnSpPr>
            <p:spPr>
              <a:xfrm>
                <a:off x="5758195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48210D25-9D81-4247-906F-79D0CAC8DAD3}"/>
                  </a:ext>
                </a:extLst>
              </p:cNvPr>
              <p:cNvSpPr txBox="1"/>
              <p:nvPr/>
            </p:nvSpPr>
            <p:spPr>
              <a:xfrm>
                <a:off x="5758194" y="1592810"/>
                <a:ext cx="542145" cy="294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/>
                  <a:t>+5%</a:t>
                </a:r>
                <a:endParaRPr lang="en-ID" sz="1000" b="1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55142F0B-F1C5-4076-A930-799F0F00900C}"/>
                </a:ext>
              </a:extLst>
            </p:cNvPr>
            <p:cNvGrpSpPr/>
            <p:nvPr/>
          </p:nvGrpSpPr>
          <p:grpSpPr>
            <a:xfrm>
              <a:off x="8228219" y="4239290"/>
              <a:ext cx="1721567" cy="442823"/>
              <a:chOff x="7479762" y="1592810"/>
              <a:chExt cx="1721567" cy="442823"/>
            </a:xfrm>
          </p:grpSpPr>
          <p:sp>
            <p:nvSpPr>
              <p:cNvPr id="231" name="Rounded Rectangle 8">
                <a:extLst>
                  <a:ext uri="{FF2B5EF4-FFF2-40B4-BE49-F238E27FC236}">
                    <a16:creationId xmlns:a16="http://schemas.microsoft.com/office/drawing/2014/main" id="{60A4C265-7681-490C-A5E7-CDC42946F05F}"/>
                  </a:ext>
                </a:extLst>
              </p:cNvPr>
              <p:cNvSpPr/>
              <p:nvPr/>
            </p:nvSpPr>
            <p:spPr>
              <a:xfrm>
                <a:off x="747976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5,3</a:t>
                </a:r>
              </a:p>
            </p:txBody>
          </p:sp>
          <p:sp>
            <p:nvSpPr>
              <p:cNvPr id="232" name="Rounded Rectangle 8">
                <a:extLst>
                  <a:ext uri="{FF2B5EF4-FFF2-40B4-BE49-F238E27FC236}">
                    <a16:creationId xmlns:a16="http://schemas.microsoft.com/office/drawing/2014/main" id="{1D48FB99-490F-44DA-B88A-3DA3BD4978F4}"/>
                  </a:ext>
                </a:extLst>
              </p:cNvPr>
              <p:cNvSpPr/>
              <p:nvPr/>
            </p:nvSpPr>
            <p:spPr>
              <a:xfrm>
                <a:off x="861161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10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5,6</a:t>
                </a:r>
              </a:p>
            </p:txBody>
          </p:sp>
          <p:cxnSp>
            <p:nvCxnSpPr>
              <p:cNvPr id="233" name="Straight Arrow Connector 232">
                <a:extLst>
                  <a:ext uri="{FF2B5EF4-FFF2-40B4-BE49-F238E27FC236}">
                    <a16:creationId xmlns:a16="http://schemas.microsoft.com/office/drawing/2014/main" id="{FB9F219F-0B04-450E-9F59-BFEF8AA7057A}"/>
                  </a:ext>
                </a:extLst>
              </p:cNvPr>
              <p:cNvCxnSpPr>
                <a:cxnSpLocks/>
                <a:endCxn id="232" idx="1"/>
              </p:cNvCxnSpPr>
              <p:nvPr/>
            </p:nvCxnSpPr>
            <p:spPr>
              <a:xfrm>
                <a:off x="806947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10D2DEA9-98F2-4EE6-AA52-F63F931CB3DD}"/>
                  </a:ext>
                </a:extLst>
              </p:cNvPr>
              <p:cNvSpPr txBox="1"/>
              <p:nvPr/>
            </p:nvSpPr>
            <p:spPr>
              <a:xfrm>
                <a:off x="8069472" y="1592810"/>
                <a:ext cx="542145" cy="294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/>
                  <a:t>+7%</a:t>
                </a:r>
                <a:endParaRPr lang="en-ID" sz="1000" b="1"/>
              </a:p>
            </p:txBody>
          </p:sp>
        </p:grp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83EAA20-A439-4288-872B-D141B95DD4F2}"/>
                </a:ext>
              </a:extLst>
            </p:cNvPr>
            <p:cNvSpPr txBox="1"/>
            <p:nvPr/>
          </p:nvSpPr>
          <p:spPr>
            <a:xfrm>
              <a:off x="1660588" y="4320606"/>
              <a:ext cx="1721567" cy="321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err="1">
                  <a:latin typeface="Helvetica" panose="020B0604020202020204" pitchFamily="34" charset="0"/>
                  <a:cs typeface="Helvetica" panose="020B0604020202020204" pitchFamily="34" charset="0"/>
                </a:rPr>
                <a:t>Optimisme</a:t>
              </a:r>
              <a:endParaRPr lang="en-US" sz="1200" b="1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1E57382D-4D4A-41EB-9DF5-1E4031938F29}"/>
                </a:ext>
              </a:extLst>
            </p:cNvPr>
            <p:cNvCxnSpPr>
              <a:cxnSpLocks/>
            </p:cNvCxnSpPr>
            <p:nvPr/>
          </p:nvCxnSpPr>
          <p:spPr>
            <a:xfrm>
              <a:off x="3384425" y="1347643"/>
              <a:ext cx="0" cy="35291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F5BB8179-0809-4785-9A65-0AF4D7269204}"/>
                </a:ext>
              </a:extLst>
            </p:cNvPr>
            <p:cNvCxnSpPr/>
            <p:nvPr/>
          </p:nvCxnSpPr>
          <p:spPr>
            <a:xfrm>
              <a:off x="1586658" y="2694543"/>
              <a:ext cx="87026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949EB24-E259-4B2A-AEE1-B70238C9C9DF}"/>
                </a:ext>
              </a:extLst>
            </p:cNvPr>
            <p:cNvCxnSpPr/>
            <p:nvPr/>
          </p:nvCxnSpPr>
          <p:spPr>
            <a:xfrm>
              <a:off x="1586658" y="3202512"/>
              <a:ext cx="87026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C3EC000-D138-4B2F-A494-09A16DFCE7D0}"/>
                </a:ext>
              </a:extLst>
            </p:cNvPr>
            <p:cNvCxnSpPr/>
            <p:nvPr/>
          </p:nvCxnSpPr>
          <p:spPr>
            <a:xfrm>
              <a:off x="1586658" y="3715670"/>
              <a:ext cx="87026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1BC35A9A-D604-4E01-BE1C-7C69DE618310}"/>
                </a:ext>
              </a:extLst>
            </p:cNvPr>
            <p:cNvCxnSpPr/>
            <p:nvPr/>
          </p:nvCxnSpPr>
          <p:spPr>
            <a:xfrm>
              <a:off x="1586658" y="4231352"/>
              <a:ext cx="87026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E9078407-7321-4559-9C2C-B6E3C96F2A2D}"/>
                </a:ext>
              </a:extLst>
            </p:cNvPr>
            <p:cNvCxnSpPr>
              <a:cxnSpLocks/>
            </p:cNvCxnSpPr>
            <p:nvPr/>
          </p:nvCxnSpPr>
          <p:spPr>
            <a:xfrm>
              <a:off x="5658924" y="1347643"/>
              <a:ext cx="0" cy="35291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D5E2D844-BFD7-4547-A278-B2FC5BA898D9}"/>
                </a:ext>
              </a:extLst>
            </p:cNvPr>
            <p:cNvCxnSpPr>
              <a:cxnSpLocks/>
            </p:cNvCxnSpPr>
            <p:nvPr/>
          </p:nvCxnSpPr>
          <p:spPr>
            <a:xfrm>
              <a:off x="7924796" y="1347643"/>
              <a:ext cx="0" cy="35291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DC55FBED-72E0-4653-882B-DCE09B11331D}"/>
              </a:ext>
            </a:extLst>
          </p:cNvPr>
          <p:cNvSpPr txBox="1"/>
          <p:nvPr/>
        </p:nvSpPr>
        <p:spPr>
          <a:xfrm>
            <a:off x="2692875" y="5718714"/>
            <a:ext cx="7037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err="1">
                <a:latin typeface="Helvetica" panose="020B0604020202020204" pitchFamily="34" charset="0"/>
                <a:cs typeface="Helvetica" panose="020B0604020202020204" pitchFamily="34" charset="0"/>
              </a:rPr>
              <a:t>Semua</a:t>
            </a: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err="1">
                <a:latin typeface="Helvetica" panose="020B0604020202020204" pitchFamily="34" charset="0"/>
                <a:cs typeface="Helvetica" panose="020B0604020202020204" pitchFamily="34" charset="0"/>
              </a:rPr>
              <a:t>segmen</a:t>
            </a: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err="1">
                <a:latin typeface="Helvetica" panose="020B0604020202020204" pitchFamily="34" charset="0"/>
                <a:cs typeface="Helvetica" panose="020B0604020202020204" pitchFamily="34" charset="0"/>
              </a:rPr>
              <a:t>peminjam</a:t>
            </a: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err="1">
                <a:latin typeface="Helvetica" panose="020B0604020202020204" pitchFamily="34" charset="0"/>
                <a:cs typeface="Helvetica" panose="020B0604020202020204" pitchFamily="34" charset="0"/>
              </a:rPr>
              <a:t>melaporkan</a:t>
            </a: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err="1">
                <a:latin typeface="Helvetica" panose="020B0604020202020204" pitchFamily="34" charset="0"/>
                <a:cs typeface="Helvetica" panose="020B0604020202020204" pitchFamily="34" charset="0"/>
              </a:rPr>
              <a:t>peningkatan</a:t>
            </a: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err="1">
                <a:latin typeface="Helvetica" panose="020B0604020202020204" pitchFamily="34" charset="0"/>
                <a:cs typeface="Helvetica" panose="020B0604020202020204" pitchFamily="34" charset="0"/>
              </a:rPr>
              <a:t>terbesar</a:t>
            </a: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 pada </a:t>
            </a:r>
            <a:r>
              <a:rPr lang="en-US" sz="1400" err="1">
                <a:latin typeface="Helvetica" panose="020B0604020202020204" pitchFamily="34" charset="0"/>
                <a:cs typeface="Helvetica" panose="020B0604020202020204" pitchFamily="34" charset="0"/>
              </a:rPr>
              <a:t>keyakinan</a:t>
            </a: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err="1">
                <a:latin typeface="Helvetica" panose="020B0604020202020204" pitchFamily="34" charset="0"/>
                <a:cs typeface="Helvetica" panose="020B0604020202020204" pitchFamily="34" charset="0"/>
              </a:rPr>
              <a:t>diri</a:t>
            </a: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400" err="1">
                <a:latin typeface="Helvetica" panose="020B0604020202020204" pitchFamily="34" charset="0"/>
                <a:cs typeface="Helvetica" panose="020B0604020202020204" pitchFamily="34" charset="0"/>
              </a:rPr>
              <a:t>diikuti</a:t>
            </a: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 oleh </a:t>
            </a:r>
            <a:r>
              <a:rPr lang="en-US" sz="1400" err="1">
                <a:latin typeface="Helvetica" panose="020B0604020202020204" pitchFamily="34" charset="0"/>
                <a:cs typeface="Helvetica" panose="020B0604020202020204" pitchFamily="34" charset="0"/>
              </a:rPr>
              <a:t>harapan</a:t>
            </a: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 dan </a:t>
            </a:r>
            <a:r>
              <a:rPr lang="en-US" sz="1400" err="1">
                <a:latin typeface="Helvetica" panose="020B0604020202020204" pitchFamily="34" charset="0"/>
                <a:cs typeface="Helvetica" panose="020B0604020202020204" pitchFamily="34" charset="0"/>
              </a:rPr>
              <a:t>resiliensi</a:t>
            </a: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400" err="1">
                <a:latin typeface="Helvetica" panose="020B0604020202020204" pitchFamily="34" charset="0"/>
                <a:cs typeface="Helvetica" panose="020B0604020202020204" pitchFamily="34" charset="0"/>
              </a:rPr>
              <a:t>sementara</a:t>
            </a: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err="1">
                <a:latin typeface="Helvetica" panose="020B0604020202020204" pitchFamily="34" charset="0"/>
                <a:cs typeface="Helvetica" panose="020B0604020202020204" pitchFamily="34" charset="0"/>
              </a:rPr>
              <a:t>optimisme</a:t>
            </a: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err="1">
                <a:latin typeface="Helvetica" panose="020B0604020202020204" pitchFamily="34" charset="0"/>
                <a:cs typeface="Helvetica" panose="020B0604020202020204" pitchFamily="34" charset="0"/>
              </a:rPr>
              <a:t>tetap</a:t>
            </a: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err="1">
                <a:latin typeface="Helvetica" panose="020B0604020202020204" pitchFamily="34" charset="0"/>
                <a:cs typeface="Helvetica" panose="020B0604020202020204" pitchFamily="34" charset="0"/>
              </a:rPr>
              <a:t>menjadi</a:t>
            </a: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err="1">
                <a:latin typeface="Helvetica" panose="020B0604020202020204" pitchFamily="34" charset="0"/>
                <a:cs typeface="Helvetica" panose="020B0604020202020204" pitchFamily="34" charset="0"/>
              </a:rPr>
              <a:t>atribut</a:t>
            </a: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err="1">
                <a:latin typeface="Helvetica" panose="020B0604020202020204" pitchFamily="34" charset="0"/>
                <a:cs typeface="Helvetica" panose="020B0604020202020204" pitchFamily="34" charset="0"/>
              </a:rPr>
              <a:t>dengan</a:t>
            </a: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err="1">
                <a:latin typeface="Helvetica" panose="020B0604020202020204" pitchFamily="34" charset="0"/>
                <a:cs typeface="Helvetica" panose="020B0604020202020204" pitchFamily="34" charset="0"/>
              </a:rPr>
              <a:t>kinerja</a:t>
            </a:r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 paling baik.</a:t>
            </a:r>
            <a:endParaRPr lang="en-ID" sz="1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C5E6704-BD77-4489-B698-498D7AA4242B}"/>
              </a:ext>
            </a:extLst>
          </p:cNvPr>
          <p:cNvSpPr txBox="1"/>
          <p:nvPr/>
        </p:nvSpPr>
        <p:spPr>
          <a:xfrm>
            <a:off x="3055949" y="2988714"/>
            <a:ext cx="8162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rgbClr val="09324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5,07 (+14%)</a:t>
            </a:r>
            <a:endParaRPr lang="en-ID" sz="900" b="1">
              <a:solidFill>
                <a:srgbClr val="09324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5690C70-CF81-444E-9FE8-E48DFEE06A88}"/>
              </a:ext>
            </a:extLst>
          </p:cNvPr>
          <p:cNvSpPr txBox="1"/>
          <p:nvPr/>
        </p:nvSpPr>
        <p:spPr>
          <a:xfrm>
            <a:off x="3088010" y="2439103"/>
            <a:ext cx="7521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rgbClr val="578BA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5,25 (+6%)</a:t>
            </a:r>
            <a:endParaRPr lang="en-ID" sz="900" b="1">
              <a:solidFill>
                <a:srgbClr val="578BA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DB0F639-B904-462B-B82B-17AE57DB01DA}"/>
              </a:ext>
            </a:extLst>
          </p:cNvPr>
          <p:cNvSpPr txBox="1"/>
          <p:nvPr/>
        </p:nvSpPr>
        <p:spPr>
          <a:xfrm>
            <a:off x="3039036" y="3215719"/>
            <a:ext cx="8162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rgbClr val="5CBEE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5,03 (+10%)</a:t>
            </a:r>
            <a:endParaRPr lang="en-ID" sz="900" b="1">
              <a:solidFill>
                <a:srgbClr val="5CBEE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3B6F0D9-AC1A-4E6C-A237-A119C602829C}"/>
              </a:ext>
            </a:extLst>
          </p:cNvPr>
          <p:cNvSpPr txBox="1"/>
          <p:nvPr/>
        </p:nvSpPr>
        <p:spPr>
          <a:xfrm>
            <a:off x="3080273" y="2627890"/>
            <a:ext cx="8162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rgbClr val="EDC2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5,23 (+12%)</a:t>
            </a:r>
            <a:endParaRPr lang="en-ID" sz="900" b="1">
              <a:solidFill>
                <a:srgbClr val="EDC27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193A814-807B-42B1-A189-5995E8DA6CFE}"/>
              </a:ext>
            </a:extLst>
          </p:cNvPr>
          <p:cNvSpPr txBox="1"/>
          <p:nvPr/>
        </p:nvSpPr>
        <p:spPr>
          <a:xfrm>
            <a:off x="3071100" y="2790053"/>
            <a:ext cx="8162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rgbClr val="376A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5,12 (+10%)</a:t>
            </a:r>
            <a:endParaRPr lang="en-ID" sz="900" b="1">
              <a:solidFill>
                <a:srgbClr val="376A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DF4646-BBA3-4726-894F-570892D4AB9E}"/>
              </a:ext>
            </a:extLst>
          </p:cNvPr>
          <p:cNvGrpSpPr/>
          <p:nvPr/>
        </p:nvGrpSpPr>
        <p:grpSpPr>
          <a:xfrm>
            <a:off x="507347" y="4963416"/>
            <a:ext cx="3589960" cy="452548"/>
            <a:chOff x="847923" y="5467349"/>
            <a:chExt cx="3589960" cy="45254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6642D1-B431-48BD-AF81-EDFE592DBB97}"/>
                </a:ext>
              </a:extLst>
            </p:cNvPr>
            <p:cNvGrpSpPr/>
            <p:nvPr/>
          </p:nvGrpSpPr>
          <p:grpSpPr>
            <a:xfrm>
              <a:off x="847923" y="5546746"/>
              <a:ext cx="277092" cy="88722"/>
              <a:chOff x="967996" y="5640556"/>
              <a:chExt cx="277092" cy="88722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2DA59490-E089-493B-AD6E-2311C08411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7996" y="5694153"/>
                <a:ext cx="277092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97F1D54-D8DB-471A-BE67-EF598FC7DA6E}"/>
                  </a:ext>
                </a:extLst>
              </p:cNvPr>
              <p:cNvSpPr/>
              <p:nvPr/>
            </p:nvSpPr>
            <p:spPr>
              <a:xfrm>
                <a:off x="1062181" y="5640556"/>
                <a:ext cx="88722" cy="887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E7D68D5-392F-4862-A2FE-AB756911B47F}"/>
                </a:ext>
              </a:extLst>
            </p:cNvPr>
            <p:cNvSpPr txBox="1"/>
            <p:nvPr/>
          </p:nvSpPr>
          <p:spPr>
            <a:xfrm>
              <a:off x="1125015" y="5475691"/>
              <a:ext cx="105028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err="1">
                  <a:latin typeface="Helvetica" panose="020B0604020202020204" pitchFamily="34" charset="0"/>
                  <a:cs typeface="Helvetica" panose="020B0604020202020204" pitchFamily="34" charset="0"/>
                </a:rPr>
                <a:t>Kepercayaan</a:t>
              </a:r>
              <a:r>
                <a:rPr lang="en-US" sz="90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900" err="1">
                  <a:latin typeface="Helvetica" panose="020B0604020202020204" pitchFamily="34" charset="0"/>
                  <a:cs typeface="Helvetica" panose="020B0604020202020204" pitchFamily="34" charset="0"/>
                </a:rPr>
                <a:t>diri</a:t>
              </a:r>
              <a:endParaRPr lang="en-ID" sz="9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DAD7BB31-CC20-4EA2-94CA-E1797181CC6D}"/>
                </a:ext>
              </a:extLst>
            </p:cNvPr>
            <p:cNvGrpSpPr/>
            <p:nvPr/>
          </p:nvGrpSpPr>
          <p:grpSpPr>
            <a:xfrm>
              <a:off x="851439" y="5760120"/>
              <a:ext cx="277092" cy="88722"/>
              <a:chOff x="967996" y="5640556"/>
              <a:chExt cx="277092" cy="88722"/>
            </a:xfrm>
            <a:solidFill>
              <a:srgbClr val="578BA5"/>
            </a:solidFill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21D5E2A-0BB6-43E5-82C8-48E46BFDC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7996" y="5694153"/>
                <a:ext cx="277092" cy="0"/>
              </a:xfrm>
              <a:prstGeom prst="line">
                <a:avLst/>
              </a:prstGeom>
              <a:grpFill/>
              <a:ln w="38100">
                <a:solidFill>
                  <a:srgbClr val="578BA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7333EC12-EE82-4AD8-8913-110ED6C634E6}"/>
                  </a:ext>
                </a:extLst>
              </p:cNvPr>
              <p:cNvSpPr/>
              <p:nvPr/>
            </p:nvSpPr>
            <p:spPr>
              <a:xfrm>
                <a:off x="1062181" y="5640556"/>
                <a:ext cx="88722" cy="88722"/>
              </a:xfrm>
              <a:prstGeom prst="ellipse">
                <a:avLst/>
              </a:prstGeom>
              <a:grpFill/>
              <a:ln>
                <a:solidFill>
                  <a:srgbClr val="578B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9519F12-B796-426E-BA6D-328B74EBB501}"/>
                </a:ext>
              </a:extLst>
            </p:cNvPr>
            <p:cNvSpPr txBox="1"/>
            <p:nvPr/>
          </p:nvSpPr>
          <p:spPr>
            <a:xfrm>
              <a:off x="1128531" y="5689065"/>
              <a:ext cx="73609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err="1">
                  <a:latin typeface="Helvetica" panose="020B0604020202020204" pitchFamily="34" charset="0"/>
                  <a:cs typeface="Helvetica" panose="020B0604020202020204" pitchFamily="34" charset="0"/>
                </a:rPr>
                <a:t>Optimisme</a:t>
              </a:r>
              <a:endParaRPr lang="en-ID" sz="9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207B8B0-71E8-4081-8B10-5C314EFCA6C0}"/>
                </a:ext>
              </a:extLst>
            </p:cNvPr>
            <p:cNvGrpSpPr/>
            <p:nvPr/>
          </p:nvGrpSpPr>
          <p:grpSpPr>
            <a:xfrm>
              <a:off x="2236214" y="5543780"/>
              <a:ext cx="277092" cy="88722"/>
              <a:chOff x="967996" y="5640556"/>
              <a:chExt cx="277092" cy="88722"/>
            </a:xfrm>
            <a:solidFill>
              <a:schemeClr val="accent2"/>
            </a:solidFill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909171C0-073F-4FA6-9627-E121EA1C81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7996" y="5694153"/>
                <a:ext cx="277092" cy="0"/>
              </a:xfrm>
              <a:prstGeom prst="line">
                <a:avLst/>
              </a:prstGeom>
              <a:grpFill/>
              <a:ln w="38100">
                <a:solidFill>
                  <a:srgbClr val="EDC27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C53A16E-A90F-4EC6-B30B-E265AADD3FBF}"/>
                  </a:ext>
                </a:extLst>
              </p:cNvPr>
              <p:cNvSpPr/>
              <p:nvPr/>
            </p:nvSpPr>
            <p:spPr>
              <a:xfrm>
                <a:off x="1062181" y="5640556"/>
                <a:ext cx="88722" cy="88722"/>
              </a:xfrm>
              <a:prstGeom prst="ellipse">
                <a:avLst/>
              </a:prstGeom>
              <a:grpFill/>
              <a:ln>
                <a:solidFill>
                  <a:srgbClr val="EDC2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825CED3-2E8C-4491-9FE1-959B0C01E65F}"/>
                </a:ext>
              </a:extLst>
            </p:cNvPr>
            <p:cNvSpPr txBox="1"/>
            <p:nvPr/>
          </p:nvSpPr>
          <p:spPr>
            <a:xfrm>
              <a:off x="2513306" y="5472725"/>
              <a:ext cx="6270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latin typeface="Helvetica" panose="020B0604020202020204" pitchFamily="34" charset="0"/>
                  <a:cs typeface="Helvetica" panose="020B0604020202020204" pitchFamily="34" charset="0"/>
                </a:rPr>
                <a:t>Harapan</a:t>
              </a:r>
              <a:endParaRPr lang="en-ID" sz="9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1C20464-E87F-4FA2-A281-37BD6B8FA7B6}"/>
                </a:ext>
              </a:extLst>
            </p:cNvPr>
            <p:cNvGrpSpPr/>
            <p:nvPr/>
          </p:nvGrpSpPr>
          <p:grpSpPr>
            <a:xfrm>
              <a:off x="2239730" y="5757154"/>
              <a:ext cx="277092" cy="88722"/>
              <a:chOff x="967996" y="5640556"/>
              <a:chExt cx="277092" cy="88722"/>
            </a:xfrm>
            <a:solidFill>
              <a:srgbClr val="376A96"/>
            </a:solidFill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1BD83877-B979-4C24-B682-16C80E68E5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7996" y="5694153"/>
                <a:ext cx="277092" cy="0"/>
              </a:xfrm>
              <a:prstGeom prst="line">
                <a:avLst/>
              </a:prstGeom>
              <a:grpFill/>
              <a:ln w="38100">
                <a:solidFill>
                  <a:srgbClr val="376A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626922FE-464F-4BEB-9264-167CD299BAFE}"/>
                  </a:ext>
                </a:extLst>
              </p:cNvPr>
              <p:cNvSpPr/>
              <p:nvPr/>
            </p:nvSpPr>
            <p:spPr>
              <a:xfrm>
                <a:off x="1062181" y="5640556"/>
                <a:ext cx="88722" cy="88722"/>
              </a:xfrm>
              <a:prstGeom prst="ellipse">
                <a:avLst/>
              </a:prstGeom>
              <a:grpFill/>
              <a:ln>
                <a:solidFill>
                  <a:srgbClr val="376A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FE6F339-B0A9-4905-A7C2-3F9E7E70A955}"/>
                </a:ext>
              </a:extLst>
            </p:cNvPr>
            <p:cNvSpPr txBox="1"/>
            <p:nvPr/>
          </p:nvSpPr>
          <p:spPr>
            <a:xfrm>
              <a:off x="2516822" y="5686099"/>
              <a:ext cx="8322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err="1">
                  <a:latin typeface="Helvetica" panose="020B0604020202020204" pitchFamily="34" charset="0"/>
                  <a:cs typeface="Helvetica" panose="020B0604020202020204" pitchFamily="34" charset="0"/>
                </a:rPr>
                <a:t>Keseluruhan</a:t>
              </a:r>
              <a:endParaRPr lang="en-ID" sz="9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2D8DDB5-B694-4086-A485-3872CF5FD289}"/>
                </a:ext>
              </a:extLst>
            </p:cNvPr>
            <p:cNvGrpSpPr/>
            <p:nvPr/>
          </p:nvGrpSpPr>
          <p:grpSpPr>
            <a:xfrm>
              <a:off x="3290040" y="5538404"/>
              <a:ext cx="277092" cy="88722"/>
              <a:chOff x="967996" y="5640556"/>
              <a:chExt cx="277092" cy="88722"/>
            </a:xfrm>
            <a:solidFill>
              <a:srgbClr val="5CBEEC"/>
            </a:solidFill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B4DC90D4-D8F4-4CD6-B5DE-44183722F0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7996" y="5694153"/>
                <a:ext cx="277092" cy="0"/>
              </a:xfrm>
              <a:prstGeom prst="line">
                <a:avLst/>
              </a:prstGeom>
              <a:grpFill/>
              <a:ln w="38100">
                <a:solidFill>
                  <a:srgbClr val="5CBE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ACFE853-85D3-4642-9F1C-720638BE6F93}"/>
                  </a:ext>
                </a:extLst>
              </p:cNvPr>
              <p:cNvSpPr/>
              <p:nvPr/>
            </p:nvSpPr>
            <p:spPr>
              <a:xfrm>
                <a:off x="1062181" y="5640556"/>
                <a:ext cx="88722" cy="88722"/>
              </a:xfrm>
              <a:prstGeom prst="ellipse">
                <a:avLst/>
              </a:prstGeom>
              <a:grpFill/>
              <a:ln>
                <a:solidFill>
                  <a:srgbClr val="5CBE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DD6F2D6-2AF3-4619-B6A7-0025E5DB6330}"/>
                </a:ext>
              </a:extLst>
            </p:cNvPr>
            <p:cNvSpPr txBox="1"/>
            <p:nvPr/>
          </p:nvSpPr>
          <p:spPr>
            <a:xfrm>
              <a:off x="3567132" y="5467349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err="1">
                  <a:latin typeface="Helvetica" panose="020B0604020202020204" pitchFamily="34" charset="0"/>
                  <a:cs typeface="Helvetica" panose="020B0604020202020204" pitchFamily="34" charset="0"/>
                </a:rPr>
                <a:t>Ketangguhan</a:t>
              </a:r>
              <a:endParaRPr lang="en-ID" sz="9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AFBE98DC-ED94-4F03-AF5F-54C58F8B8049}"/>
              </a:ext>
            </a:extLst>
          </p:cNvPr>
          <p:cNvSpPr txBox="1"/>
          <p:nvPr/>
        </p:nvSpPr>
        <p:spPr>
          <a:xfrm>
            <a:off x="844749" y="3117289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>
                <a:solidFill>
                  <a:srgbClr val="578BA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4,93</a:t>
            </a:r>
            <a:endParaRPr lang="en-ID" sz="900" b="1">
              <a:solidFill>
                <a:srgbClr val="578BA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D45C693-E09C-41D4-A276-EDE7A82C17A3}"/>
              </a:ext>
            </a:extLst>
          </p:cNvPr>
          <p:cNvSpPr txBox="1"/>
          <p:nvPr/>
        </p:nvSpPr>
        <p:spPr>
          <a:xfrm>
            <a:off x="712916" y="3633792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>
                <a:solidFill>
                  <a:srgbClr val="E4EEE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4,69</a:t>
            </a:r>
            <a:endParaRPr lang="en-ID" sz="900" b="1">
              <a:solidFill>
                <a:srgbClr val="E4EEE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521D955-6DA9-4822-B99A-66BED38A0FD8}"/>
              </a:ext>
            </a:extLst>
          </p:cNvPr>
          <p:cNvSpPr txBox="1"/>
          <p:nvPr/>
        </p:nvSpPr>
        <p:spPr>
          <a:xfrm>
            <a:off x="865223" y="3911350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>
                <a:solidFill>
                  <a:srgbClr val="376A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4,66</a:t>
            </a:r>
            <a:endParaRPr lang="en-ID" sz="900" b="1">
              <a:solidFill>
                <a:srgbClr val="376A9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9E1BC9F-2D19-47F4-8DAB-9E11CA782503}"/>
              </a:ext>
            </a:extLst>
          </p:cNvPr>
          <p:cNvSpPr txBox="1"/>
          <p:nvPr/>
        </p:nvSpPr>
        <p:spPr>
          <a:xfrm>
            <a:off x="831998" y="4072578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>
                <a:solidFill>
                  <a:srgbClr val="5CBEE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4,58</a:t>
            </a:r>
            <a:endParaRPr lang="en-ID" sz="900" b="1">
              <a:solidFill>
                <a:srgbClr val="5CBEE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8668008-77FE-4A0E-9137-F9089115C198}"/>
              </a:ext>
            </a:extLst>
          </p:cNvPr>
          <p:cNvSpPr txBox="1"/>
          <p:nvPr/>
        </p:nvSpPr>
        <p:spPr>
          <a:xfrm>
            <a:off x="1290055" y="4321264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>
                <a:solidFill>
                  <a:srgbClr val="09324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4,45</a:t>
            </a:r>
            <a:endParaRPr lang="en-ID" sz="900" b="1">
              <a:solidFill>
                <a:srgbClr val="09324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A288C62-6886-4434-B33C-2AE1C9DD1836}"/>
              </a:ext>
            </a:extLst>
          </p:cNvPr>
          <p:cNvSpPr txBox="1"/>
          <p:nvPr/>
        </p:nvSpPr>
        <p:spPr>
          <a:xfrm>
            <a:off x="861792" y="3632035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>
                <a:solidFill>
                  <a:srgbClr val="EDC27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4,69</a:t>
            </a:r>
            <a:endParaRPr lang="en-ID" sz="900" b="1">
              <a:solidFill>
                <a:srgbClr val="EDC27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13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9B91E6-A09D-47D2-A484-9895E2EFF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4981575" cy="45808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PT </a:t>
            </a:r>
            <a:r>
              <a:rPr lang="en-US" sz="1400" dirty="0" err="1">
                <a:solidFill>
                  <a:srgbClr val="000000"/>
                </a:solidFill>
              </a:rPr>
              <a:t>Holin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memiliki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ke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percayaan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diri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bahwa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sikapnya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yang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bertanggung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jawab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telah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membuatnya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lebih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dipercaya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oleh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Investree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sehingga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ia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dapat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terus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memperoleh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lebih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banyak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pinjaman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.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Keyakinannya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tekad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, dan rasa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tanggung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jawab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menunjukkan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kemampuannya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untuk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mengembangkan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sifat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dapat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dipercaya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ID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ID" sz="1400" i="1" dirty="0">
                <a:effectLst/>
                <a:latin typeface="Helvetica"/>
                <a:ea typeface="Calibri" panose="020F0502020204030204" pitchFamily="34" charset="0"/>
                <a:cs typeface="Helvetica"/>
              </a:rPr>
              <a:t>“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Kita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selalu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menjaga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pembayarannya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,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bahkan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dulu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pernah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ada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effectLst/>
                <a:latin typeface="Helvetica"/>
                <a:ea typeface="Calibri" panose="020F0502020204030204" pitchFamily="34" charset="0"/>
                <a:cs typeface="Helvetica"/>
              </a:rPr>
              <a:t>bowheer</a:t>
            </a:r>
            <a:r>
              <a:rPr lang="en-US" sz="1400" i="1" dirty="0">
                <a:effectLst/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kita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telat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pembayaran</a:t>
            </a:r>
            <a:r>
              <a:rPr lang="en-US" sz="1400" i="1" dirty="0">
                <a:effectLst/>
                <a:latin typeface="Helvetica"/>
                <a:ea typeface="Calibri" panose="020F0502020204030204" pitchFamily="34" charset="0"/>
                <a:cs typeface="Helvetica"/>
              </a:rPr>
              <a:t>,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ya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kita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pun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bertanggung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jawab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untuk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membayar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ke </a:t>
            </a:r>
            <a:r>
              <a:rPr lang="en-US" sz="1400" i="1" dirty="0">
                <a:effectLst/>
                <a:latin typeface="Helvetica"/>
                <a:ea typeface="Calibri" panose="020F0502020204030204" pitchFamily="34" charset="0"/>
                <a:cs typeface="Helvetica"/>
              </a:rPr>
              <a:t>Investree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duluan</a:t>
            </a:r>
            <a:r>
              <a:rPr lang="en-US" sz="1400" i="1" dirty="0">
                <a:effectLst/>
                <a:latin typeface="Helvetica"/>
                <a:ea typeface="Calibri" panose="020F0502020204030204" pitchFamily="34" charset="0"/>
                <a:cs typeface="Helvetica"/>
              </a:rPr>
              <a:t>.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Mungkin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dari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sana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ada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kepercayaan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dari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Investree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untuk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memberikan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penilaian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kredit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yang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lebih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baik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sehingga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meningkatkan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jumlah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pinjaman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yang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dapat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ditawarkan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kepada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Lenders di platform Investree.”</a:t>
            </a:r>
            <a:endParaRPr lang="en-ID" sz="1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EA89F-5D4B-40F6-9F46-47DEDF49D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8799"/>
            <a:ext cx="5181600" cy="4348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peminjam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mikro</a:t>
            </a:r>
            <a:r>
              <a:rPr lang="en-US" sz="1400" dirty="0"/>
              <a:t>, </a:t>
            </a:r>
            <a:r>
              <a:rPr lang="en-US" sz="1400" dirty="0" err="1">
                <a:solidFill>
                  <a:srgbClr val="000000"/>
                </a:solidFill>
              </a:rPr>
              <a:t>p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injaman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dari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Investree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menjadi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pendorong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bagi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Ibu Riri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untuk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tetap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menjalankan</a:t>
            </a:r>
            <a:r>
              <a:rPr lang="en-US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effectLst/>
              </a:rPr>
              <a:t>usahanya</a:t>
            </a:r>
            <a:r>
              <a:rPr lang="en-US" sz="1400" dirty="0">
                <a:solidFill>
                  <a:srgbClr val="000000"/>
                </a:solidFill>
              </a:rPr>
              <a:t>. Ibu Riri </a:t>
            </a:r>
            <a:r>
              <a:rPr lang="en-US" sz="1400" dirty="0" err="1">
                <a:solidFill>
                  <a:srgbClr val="000000"/>
                </a:solidFill>
              </a:rPr>
              <a:t>menjadi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lebih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optimis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terhadap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usahanya</a:t>
            </a:r>
            <a:r>
              <a:rPr lang="en-US" sz="1400" dirty="0">
                <a:solidFill>
                  <a:srgbClr val="000000"/>
                </a:solidFill>
              </a:rPr>
              <a:t> dan </a:t>
            </a:r>
            <a:r>
              <a:rPr lang="en-US" sz="1400" dirty="0" err="1">
                <a:solidFill>
                  <a:srgbClr val="000000"/>
                </a:solidFill>
              </a:rPr>
              <a:t>bertekad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untuk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terus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maju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menggunakan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pinjaman</a:t>
            </a:r>
            <a:r>
              <a:rPr lang="en-US" sz="1400" dirty="0">
                <a:solidFill>
                  <a:srgbClr val="000000"/>
                </a:solidFill>
              </a:rPr>
              <a:t> yang </a:t>
            </a:r>
            <a:r>
              <a:rPr lang="en-US" sz="1400" dirty="0" err="1">
                <a:solidFill>
                  <a:srgbClr val="000000"/>
                </a:solidFill>
              </a:rPr>
              <a:t>ia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dapatkan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i="1" dirty="0">
                <a:effectLst/>
                <a:latin typeface="Helvetica"/>
                <a:ea typeface="Calibri" panose="020F0502020204030204" pitchFamily="34" charset="0"/>
                <a:cs typeface="Helvetica"/>
              </a:rPr>
              <a:t>“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Merasa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puas</a:t>
            </a:r>
            <a:r>
              <a:rPr lang="en-US" sz="1400" i="1" dirty="0">
                <a:effectLst/>
                <a:latin typeface="Helvetica"/>
                <a:ea typeface="Calibri" panose="020F0502020204030204" pitchFamily="34" charset="0"/>
                <a:cs typeface="Helvetica"/>
              </a:rPr>
              <a:t>. 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Kita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ada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pinjaman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,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kita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kembangkan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buat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usaha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kan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jadi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enak</a:t>
            </a:r>
            <a:r>
              <a:rPr lang="en-US" sz="1400" i="1" dirty="0">
                <a:effectLst/>
                <a:latin typeface="Helvetica"/>
                <a:ea typeface="Calibri" panose="020F0502020204030204" pitchFamily="34" charset="0"/>
                <a:cs typeface="Helvetica"/>
              </a:rPr>
              <a:t>. 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Kita punya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usaha</a:t>
            </a:r>
            <a:r>
              <a:rPr lang="en-US" sz="1400" i="1" dirty="0">
                <a:effectLst/>
                <a:latin typeface="Helvetica"/>
                <a:ea typeface="Calibri" panose="020F0502020204030204" pitchFamily="34" charset="0"/>
                <a:cs typeface="Helvetica"/>
              </a:rPr>
              <a:t>,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kita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lebih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giat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dan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pantang</a:t>
            </a:r>
            <a:r>
              <a:rPr lang="en-US" sz="1400" i="1" dirty="0">
                <a:latin typeface="Helvetica"/>
                <a:ea typeface="Calibri" panose="020F0502020204030204" pitchFamily="34" charset="0"/>
                <a:cs typeface="Helvetica"/>
              </a:rPr>
              <a:t> </a:t>
            </a:r>
            <a:r>
              <a:rPr lang="en-US" sz="1400" i="1" dirty="0" err="1">
                <a:latin typeface="Helvetica"/>
                <a:ea typeface="Calibri" panose="020F0502020204030204" pitchFamily="34" charset="0"/>
                <a:cs typeface="Helvetica"/>
              </a:rPr>
              <a:t>menyerah</a:t>
            </a:r>
            <a:r>
              <a:rPr lang="en-US" sz="1400" i="1" dirty="0">
                <a:effectLst/>
                <a:latin typeface="Helvetica"/>
                <a:ea typeface="Calibri" panose="020F0502020204030204" pitchFamily="34" charset="0"/>
                <a:cs typeface="Helvetica"/>
              </a:rPr>
              <a:t>.”</a:t>
            </a:r>
            <a:endParaRPr lang="en-ID" sz="1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2650BC-7ABA-4F01-95DF-CB1E5896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Kisah</a:t>
            </a:r>
            <a:r>
              <a:rPr lang="en-US"/>
              <a:t> PT </a:t>
            </a:r>
            <a:r>
              <a:rPr lang="en-US" err="1"/>
              <a:t>Holin</a:t>
            </a:r>
            <a:r>
              <a:rPr lang="en-US"/>
              <a:t> Indo </a:t>
            </a:r>
            <a:r>
              <a:rPr lang="en-US" err="1"/>
              <a:t>Persada</a:t>
            </a:r>
            <a:r>
              <a:rPr lang="en-US"/>
              <a:t> &amp; Ibu Riri</a:t>
            </a:r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101568-1B9A-45C2-9E89-98F12E8304AF}"/>
              </a:ext>
            </a:extLst>
          </p:cNvPr>
          <p:cNvSpPr/>
          <p:nvPr/>
        </p:nvSpPr>
        <p:spPr>
          <a:xfrm>
            <a:off x="914400" y="1358823"/>
            <a:ext cx="2066924" cy="307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721E25-461B-405F-B845-158C3ECEF1B2}"/>
              </a:ext>
            </a:extLst>
          </p:cNvPr>
          <p:cNvSpPr txBox="1"/>
          <p:nvPr/>
        </p:nvSpPr>
        <p:spPr>
          <a:xfrm>
            <a:off x="966019" y="1358822"/>
            <a:ext cx="20669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PT </a:t>
            </a:r>
            <a:r>
              <a:rPr lang="en-US" sz="140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Holin</a:t>
            </a:r>
            <a:r>
              <a:rPr lang="en-US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Indo </a:t>
            </a:r>
            <a:r>
              <a:rPr lang="en-US" sz="140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Persada</a:t>
            </a:r>
            <a:endParaRPr lang="en-US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C69EF7-C09B-452E-9276-9DB58C93A75F}"/>
              </a:ext>
            </a:extLst>
          </p:cNvPr>
          <p:cNvSpPr/>
          <p:nvPr/>
        </p:nvSpPr>
        <p:spPr>
          <a:xfrm>
            <a:off x="6248401" y="1358822"/>
            <a:ext cx="933450" cy="307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322BB6-258B-4E39-888B-90B0720E6BFC}"/>
              </a:ext>
            </a:extLst>
          </p:cNvPr>
          <p:cNvSpPr txBox="1"/>
          <p:nvPr/>
        </p:nvSpPr>
        <p:spPr>
          <a:xfrm>
            <a:off x="6343650" y="1360001"/>
            <a:ext cx="1447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Ibu Riri</a:t>
            </a:r>
          </a:p>
        </p:txBody>
      </p:sp>
    </p:spTree>
    <p:extLst>
      <p:ext uri="{BB962C8B-B14F-4D97-AF65-F5344CB8AC3E}">
        <p14:creationId xmlns:p14="http://schemas.microsoft.com/office/powerpoint/2010/main" val="150595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D3F2D-64EF-4AFA-8066-2D5D75C2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590" y="2458364"/>
            <a:ext cx="10045700" cy="1325563"/>
          </a:xfrm>
        </p:spPr>
        <p:txBody>
          <a:bodyPr>
            <a:normAutofit/>
          </a:bodyPr>
          <a:lstStyle/>
          <a:p>
            <a:r>
              <a:rPr lang="en-US" sz="3200" dirty="0" err="1"/>
              <a:t>Kualitas</a:t>
            </a:r>
            <a:r>
              <a:rPr lang="en-US" sz="3200" dirty="0"/>
              <a:t> </a:t>
            </a:r>
            <a:r>
              <a:rPr lang="en-US" sz="3200" dirty="0" err="1"/>
              <a:t>hidup</a:t>
            </a:r>
            <a:endParaRPr lang="en-ID" sz="3200" b="1" dirty="0"/>
          </a:p>
        </p:txBody>
      </p:sp>
      <p:pic>
        <p:nvPicPr>
          <p:cNvPr id="3" name="Picture 2" descr="A large city&#10;&#10;Description automatically generated">
            <a:extLst>
              <a:ext uri="{FF2B5EF4-FFF2-40B4-BE49-F238E27FC236}">
                <a16:creationId xmlns:a16="http://schemas.microsoft.com/office/drawing/2014/main" id="{2B19559A-C791-4BD8-A16C-7FF0886C64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59682" r="13063" b="23390"/>
          <a:stretch/>
        </p:blipFill>
        <p:spPr>
          <a:xfrm>
            <a:off x="0" y="2721945"/>
            <a:ext cx="1308100" cy="79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20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A1ED-578E-4E8C-8176-EDBF02C5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Para </a:t>
            </a:r>
            <a:r>
              <a:rPr lang="en-US" dirty="0" err="1"/>
              <a:t>peminjam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paling </a:t>
            </a:r>
            <a:r>
              <a:rPr lang="en-US" dirty="0" err="1"/>
              <a:t>banyak</a:t>
            </a:r>
            <a:r>
              <a:rPr lang="en-US" dirty="0"/>
              <a:t> (17%),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peminjam</a:t>
            </a:r>
            <a:r>
              <a:rPr lang="en-US" dirty="0"/>
              <a:t> </a:t>
            </a:r>
            <a:r>
              <a:rPr lang="en-US" dirty="0" err="1"/>
              <a:t>menengah</a:t>
            </a:r>
            <a:r>
              <a:rPr lang="en-US" dirty="0"/>
              <a:t> </a:t>
            </a:r>
            <a:r>
              <a:rPr lang="en-US" dirty="0" err="1"/>
              <a:t>menikmati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8,2 </a:t>
            </a:r>
            <a:r>
              <a:rPr lang="en-US" dirty="0" err="1"/>
              <a:t>poin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.</a:t>
            </a:r>
            <a:endParaRPr lang="en-ID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48BFFF-A8C0-49F3-9B47-437C9A56CEFE}"/>
              </a:ext>
            </a:extLst>
          </p:cNvPr>
          <p:cNvGrpSpPr/>
          <p:nvPr/>
        </p:nvGrpSpPr>
        <p:grpSpPr>
          <a:xfrm>
            <a:off x="1386540" y="5750511"/>
            <a:ext cx="2118980" cy="267844"/>
            <a:chOff x="1586658" y="5843679"/>
            <a:chExt cx="2118980" cy="267844"/>
          </a:xfrm>
        </p:grpSpPr>
        <p:sp>
          <p:nvSpPr>
            <p:cNvPr id="56" name="Rounded Rectangle 8">
              <a:extLst>
                <a:ext uri="{FF2B5EF4-FFF2-40B4-BE49-F238E27FC236}">
                  <a16:creationId xmlns:a16="http://schemas.microsoft.com/office/drawing/2014/main" id="{25D7FD90-C89F-4081-830F-C6A1B3AC632F}"/>
                </a:ext>
              </a:extLst>
            </p:cNvPr>
            <p:cNvSpPr/>
            <p:nvPr/>
          </p:nvSpPr>
          <p:spPr>
            <a:xfrm>
              <a:off x="1586658" y="5851572"/>
              <a:ext cx="273895" cy="258585"/>
            </a:xfrm>
            <a:prstGeom prst="roundRect">
              <a:avLst>
                <a:gd name="adj" fmla="val 233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Rounded Rectangle 8">
              <a:extLst>
                <a:ext uri="{FF2B5EF4-FFF2-40B4-BE49-F238E27FC236}">
                  <a16:creationId xmlns:a16="http://schemas.microsoft.com/office/drawing/2014/main" id="{8186AA74-95F3-45FE-9E1C-CCFF9DE2815A}"/>
                </a:ext>
              </a:extLst>
            </p:cNvPr>
            <p:cNvSpPr/>
            <p:nvPr/>
          </p:nvSpPr>
          <p:spPr>
            <a:xfrm>
              <a:off x="2718514" y="5851572"/>
              <a:ext cx="269571" cy="259951"/>
            </a:xfrm>
            <a:prstGeom prst="roundRect">
              <a:avLst>
                <a:gd name="adj" fmla="val 2330"/>
              </a:avLst>
            </a:prstGeom>
            <a:solidFill>
              <a:srgbClr val="21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C8067E6-A9F4-4B96-A19B-F8DBA2212A0A}"/>
                </a:ext>
              </a:extLst>
            </p:cNvPr>
            <p:cNvSpPr txBox="1"/>
            <p:nvPr/>
          </p:nvSpPr>
          <p:spPr>
            <a:xfrm>
              <a:off x="1859583" y="5843679"/>
              <a:ext cx="7383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err="1"/>
                <a:t>Sebelum</a:t>
              </a:r>
              <a:endParaRPr lang="en-ID" sz="1100" b="1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8D52740-2FA2-4523-B6FA-145869EDC460}"/>
                </a:ext>
              </a:extLst>
            </p:cNvPr>
            <p:cNvSpPr txBox="1"/>
            <p:nvPr/>
          </p:nvSpPr>
          <p:spPr>
            <a:xfrm>
              <a:off x="3025709" y="5849913"/>
              <a:ext cx="6799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err="1"/>
                <a:t>Sesudah</a:t>
              </a:r>
              <a:endParaRPr lang="en-ID" sz="1100" b="1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527050-5280-4D0D-98D6-B602424DCED9}"/>
              </a:ext>
            </a:extLst>
          </p:cNvPr>
          <p:cNvGrpSpPr/>
          <p:nvPr/>
        </p:nvGrpSpPr>
        <p:grpSpPr>
          <a:xfrm>
            <a:off x="1238250" y="1820780"/>
            <a:ext cx="9371097" cy="3552719"/>
            <a:chOff x="2371725" y="1973180"/>
            <a:chExt cx="9371097" cy="355271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7ECB01-C6EF-4EB8-BD86-C7027C98DBA9}"/>
                </a:ext>
              </a:extLst>
            </p:cNvPr>
            <p:cNvSpPr txBox="1"/>
            <p:nvPr/>
          </p:nvSpPr>
          <p:spPr>
            <a:xfrm>
              <a:off x="6051201" y="2025817"/>
              <a:ext cx="14765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/>
                <a:t>Mikro</a:t>
              </a:r>
              <a:endParaRPr lang="en-ID" sz="1200" b="1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192DA56-C4CC-4F38-ACEB-490CA6E69243}"/>
                </a:ext>
              </a:extLst>
            </p:cNvPr>
            <p:cNvGrpSpPr/>
            <p:nvPr/>
          </p:nvGrpSpPr>
          <p:grpSpPr>
            <a:xfrm>
              <a:off x="6051202" y="2339363"/>
              <a:ext cx="1476558" cy="582623"/>
              <a:chOff x="2904772" y="1263568"/>
              <a:chExt cx="1721567" cy="772065"/>
            </a:xfrm>
          </p:grpSpPr>
          <p:sp>
            <p:nvSpPr>
              <p:cNvPr id="14" name="Rounded Rectangle 8">
                <a:extLst>
                  <a:ext uri="{FF2B5EF4-FFF2-40B4-BE49-F238E27FC236}">
                    <a16:creationId xmlns:a16="http://schemas.microsoft.com/office/drawing/2014/main" id="{25666683-6D9F-4D56-888D-FA00283F628A}"/>
                  </a:ext>
                </a:extLst>
              </p:cNvPr>
              <p:cNvSpPr/>
              <p:nvPr/>
            </p:nvSpPr>
            <p:spPr>
              <a:xfrm>
                <a:off x="290477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6,1</a:t>
                </a:r>
              </a:p>
            </p:txBody>
          </p:sp>
          <p:sp>
            <p:nvSpPr>
              <p:cNvPr id="15" name="Rounded Rectangle 8">
                <a:extLst>
                  <a:ext uri="{FF2B5EF4-FFF2-40B4-BE49-F238E27FC236}">
                    <a16:creationId xmlns:a16="http://schemas.microsoft.com/office/drawing/2014/main" id="{5CD89B82-D209-43D8-AE5D-94703401C501}"/>
                  </a:ext>
                </a:extLst>
              </p:cNvPr>
              <p:cNvSpPr/>
              <p:nvPr/>
            </p:nvSpPr>
            <p:spPr>
              <a:xfrm>
                <a:off x="4036628" y="1263568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7,1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E945A30D-0989-44FA-87A8-7863CAEB1FC0}"/>
                  </a:ext>
                </a:extLst>
              </p:cNvPr>
              <p:cNvCxnSpPr>
                <a:cxnSpLocks/>
                <a:stCxn id="14" idx="3"/>
                <a:endCxn id="15" idx="1"/>
              </p:cNvCxnSpPr>
              <p:nvPr/>
            </p:nvCxnSpPr>
            <p:spPr>
              <a:xfrm flipV="1">
                <a:off x="3494483" y="1440409"/>
                <a:ext cx="542145" cy="41838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833CBF3-3D09-4C6F-8FAF-9FB40C0ED108}"/>
                  </a:ext>
                </a:extLst>
              </p:cNvPr>
              <p:cNvSpPr txBox="1"/>
              <p:nvPr/>
            </p:nvSpPr>
            <p:spPr>
              <a:xfrm>
                <a:off x="3418757" y="1317987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+17%</a:t>
                </a:r>
                <a:endParaRPr lang="en-ID" sz="900" b="1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ECB791-77EF-4A16-BBFC-52612C20C5B7}"/>
                </a:ext>
              </a:extLst>
            </p:cNvPr>
            <p:cNvSpPr txBox="1"/>
            <p:nvPr/>
          </p:nvSpPr>
          <p:spPr>
            <a:xfrm>
              <a:off x="7992746" y="2025817"/>
              <a:ext cx="14765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/>
                <a:t>Kecil</a:t>
              </a:r>
              <a:endParaRPr lang="en-ID" sz="1200" b="1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E58552B-48DA-4997-BC20-DBCE4254761A}"/>
                </a:ext>
              </a:extLst>
            </p:cNvPr>
            <p:cNvGrpSpPr/>
            <p:nvPr/>
          </p:nvGrpSpPr>
          <p:grpSpPr>
            <a:xfrm>
              <a:off x="7992749" y="2485498"/>
              <a:ext cx="1476558" cy="436491"/>
              <a:chOff x="5168484" y="1457217"/>
              <a:chExt cx="1721567" cy="578416"/>
            </a:xfrm>
          </p:grpSpPr>
          <p:sp>
            <p:nvSpPr>
              <p:cNvPr id="20" name="Rounded Rectangle 8">
                <a:extLst>
                  <a:ext uri="{FF2B5EF4-FFF2-40B4-BE49-F238E27FC236}">
                    <a16:creationId xmlns:a16="http://schemas.microsoft.com/office/drawing/2014/main" id="{8AC00946-E4A4-4606-A3D6-28FC8F53B877}"/>
                  </a:ext>
                </a:extLst>
              </p:cNvPr>
              <p:cNvSpPr/>
              <p:nvPr/>
            </p:nvSpPr>
            <p:spPr>
              <a:xfrm>
                <a:off x="5168484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7,4</a:t>
                </a:r>
              </a:p>
            </p:txBody>
          </p:sp>
          <p:sp>
            <p:nvSpPr>
              <p:cNvPr id="21" name="Rounded Rectangle 8">
                <a:extLst>
                  <a:ext uri="{FF2B5EF4-FFF2-40B4-BE49-F238E27FC236}">
                    <a16:creationId xmlns:a16="http://schemas.microsoft.com/office/drawing/2014/main" id="{88BA93D0-5B3C-4D33-A145-1F2C05BD47C4}"/>
                  </a:ext>
                </a:extLst>
              </p:cNvPr>
              <p:cNvSpPr/>
              <p:nvPr/>
            </p:nvSpPr>
            <p:spPr>
              <a:xfrm>
                <a:off x="6300340" y="1549770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7,7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F8737F8A-D98D-4AE0-A7CC-1AF97DCA8E4A}"/>
                  </a:ext>
                </a:extLst>
              </p:cNvPr>
              <p:cNvCxnSpPr>
                <a:cxnSpLocks/>
                <a:stCxn id="20" idx="3"/>
                <a:endCxn id="21" idx="1"/>
              </p:cNvCxnSpPr>
              <p:nvPr/>
            </p:nvCxnSpPr>
            <p:spPr>
              <a:xfrm flipV="1">
                <a:off x="5758195" y="1726611"/>
                <a:ext cx="542145" cy="1321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3080B8-B801-4E99-90FC-B456BA0D02B9}"/>
                  </a:ext>
                </a:extLst>
              </p:cNvPr>
              <p:cNvSpPr txBox="1"/>
              <p:nvPr/>
            </p:nvSpPr>
            <p:spPr>
              <a:xfrm>
                <a:off x="5696911" y="1457217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+5%</a:t>
                </a:r>
                <a:endParaRPr lang="en-ID" sz="900" b="1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E578E8F-F251-45B4-8A23-81CB82893013}"/>
                </a:ext>
              </a:extLst>
            </p:cNvPr>
            <p:cNvSpPr txBox="1"/>
            <p:nvPr/>
          </p:nvSpPr>
          <p:spPr>
            <a:xfrm>
              <a:off x="9975091" y="2025817"/>
              <a:ext cx="14765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/>
                <a:t>Menengah</a:t>
              </a:r>
              <a:endParaRPr lang="en-ID" sz="1200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BC16F25-D753-4B12-81CA-5FBEDA9DCBCE}"/>
                </a:ext>
              </a:extLst>
            </p:cNvPr>
            <p:cNvGrpSpPr/>
            <p:nvPr/>
          </p:nvGrpSpPr>
          <p:grpSpPr>
            <a:xfrm>
              <a:off x="9975092" y="2400878"/>
              <a:ext cx="1476558" cy="521108"/>
              <a:chOff x="7479762" y="1345085"/>
              <a:chExt cx="1721567" cy="690548"/>
            </a:xfrm>
          </p:grpSpPr>
          <p:sp>
            <p:nvSpPr>
              <p:cNvPr id="26" name="Rounded Rectangle 8">
                <a:extLst>
                  <a:ext uri="{FF2B5EF4-FFF2-40B4-BE49-F238E27FC236}">
                    <a16:creationId xmlns:a16="http://schemas.microsoft.com/office/drawing/2014/main" id="{511E2633-CEA1-44C2-ADC6-1D682B4DA67B}"/>
                  </a:ext>
                </a:extLst>
              </p:cNvPr>
              <p:cNvSpPr/>
              <p:nvPr/>
            </p:nvSpPr>
            <p:spPr>
              <a:xfrm>
                <a:off x="747976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7,3</a:t>
                </a:r>
              </a:p>
            </p:txBody>
          </p:sp>
          <p:sp>
            <p:nvSpPr>
              <p:cNvPr id="27" name="Rounded Rectangle 8">
                <a:extLst>
                  <a:ext uri="{FF2B5EF4-FFF2-40B4-BE49-F238E27FC236}">
                    <a16:creationId xmlns:a16="http://schemas.microsoft.com/office/drawing/2014/main" id="{98DCA7C6-71C2-46FA-9C18-7C8098CE4B75}"/>
                  </a:ext>
                </a:extLst>
              </p:cNvPr>
              <p:cNvSpPr/>
              <p:nvPr/>
            </p:nvSpPr>
            <p:spPr>
              <a:xfrm>
                <a:off x="8611618" y="1407687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8,2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692053B4-1857-4C38-BD12-9629AFCCBC94}"/>
                  </a:ext>
                </a:extLst>
              </p:cNvPr>
              <p:cNvCxnSpPr>
                <a:cxnSpLocks/>
                <a:stCxn id="26" idx="3"/>
                <a:endCxn id="27" idx="1"/>
              </p:cNvCxnSpPr>
              <p:nvPr/>
            </p:nvCxnSpPr>
            <p:spPr>
              <a:xfrm flipV="1">
                <a:off x="8069473" y="1584528"/>
                <a:ext cx="542145" cy="2742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C3F57FB-BB55-45C9-A6ED-7CDCDA91F57C}"/>
                  </a:ext>
                </a:extLst>
              </p:cNvPr>
              <p:cNvSpPr txBox="1"/>
              <p:nvPr/>
            </p:nvSpPr>
            <p:spPr>
              <a:xfrm>
                <a:off x="8034852" y="1345085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+13%</a:t>
                </a:r>
                <a:endParaRPr lang="en-ID" sz="900" b="1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1C1B4BD-06DB-46B4-AE5C-EEB3526F65E5}"/>
                </a:ext>
              </a:extLst>
            </p:cNvPr>
            <p:cNvSpPr txBox="1"/>
            <p:nvPr/>
          </p:nvSpPr>
          <p:spPr>
            <a:xfrm>
              <a:off x="2520016" y="2505012"/>
              <a:ext cx="14765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err="1"/>
                <a:t>Keseluruhan</a:t>
              </a:r>
              <a:endParaRPr lang="en-ID" sz="1600" b="1"/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FB9EF43B-EDD9-4D32-A597-F673D4E962BE}"/>
                </a:ext>
              </a:extLst>
            </p:cNvPr>
            <p:cNvGrpSpPr/>
            <p:nvPr/>
          </p:nvGrpSpPr>
          <p:grpSpPr>
            <a:xfrm>
              <a:off x="6053148" y="2989590"/>
              <a:ext cx="1476558" cy="334167"/>
              <a:chOff x="2904772" y="1592810"/>
              <a:chExt cx="1721567" cy="442823"/>
            </a:xfrm>
          </p:grpSpPr>
          <p:sp>
            <p:nvSpPr>
              <p:cNvPr id="157" name="Rounded Rectangle 8">
                <a:extLst>
                  <a:ext uri="{FF2B5EF4-FFF2-40B4-BE49-F238E27FC236}">
                    <a16:creationId xmlns:a16="http://schemas.microsoft.com/office/drawing/2014/main" id="{791B1818-F082-41E5-BE27-299E58FD5A28}"/>
                  </a:ext>
                </a:extLst>
              </p:cNvPr>
              <p:cNvSpPr/>
              <p:nvPr/>
            </p:nvSpPr>
            <p:spPr>
              <a:xfrm>
                <a:off x="290477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5,9</a:t>
                </a:r>
              </a:p>
            </p:txBody>
          </p:sp>
          <p:sp>
            <p:nvSpPr>
              <p:cNvPr id="158" name="Rounded Rectangle 8">
                <a:extLst>
                  <a:ext uri="{FF2B5EF4-FFF2-40B4-BE49-F238E27FC236}">
                    <a16:creationId xmlns:a16="http://schemas.microsoft.com/office/drawing/2014/main" id="{A63B6003-63F7-4E9E-A941-A1BC9CEAB35A}"/>
                  </a:ext>
                </a:extLst>
              </p:cNvPr>
              <p:cNvSpPr/>
              <p:nvPr/>
            </p:nvSpPr>
            <p:spPr>
              <a:xfrm>
                <a:off x="403662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7,1</a:t>
                </a:r>
              </a:p>
            </p:txBody>
          </p:sp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A3D2710F-A737-412D-8E20-2C59AA941E60}"/>
                  </a:ext>
                </a:extLst>
              </p:cNvPr>
              <p:cNvCxnSpPr>
                <a:cxnSpLocks/>
                <a:endCxn id="158" idx="1"/>
              </p:cNvCxnSpPr>
              <p:nvPr/>
            </p:nvCxnSpPr>
            <p:spPr>
              <a:xfrm>
                <a:off x="349448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3114CFCC-22DD-4D63-9777-30DDECFC2BBF}"/>
                  </a:ext>
                </a:extLst>
              </p:cNvPr>
              <p:cNvSpPr txBox="1"/>
              <p:nvPr/>
            </p:nvSpPr>
            <p:spPr>
              <a:xfrm>
                <a:off x="3494482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+20%</a:t>
                </a:r>
                <a:endParaRPr lang="en-ID" sz="900" b="1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3127F15-CD05-480F-844F-05658221CFDB}"/>
                </a:ext>
              </a:extLst>
            </p:cNvPr>
            <p:cNvGrpSpPr/>
            <p:nvPr/>
          </p:nvGrpSpPr>
          <p:grpSpPr>
            <a:xfrm>
              <a:off x="7994695" y="2989590"/>
              <a:ext cx="1476558" cy="334167"/>
              <a:chOff x="5168484" y="1592810"/>
              <a:chExt cx="1721567" cy="442823"/>
            </a:xfrm>
          </p:grpSpPr>
          <p:sp>
            <p:nvSpPr>
              <p:cNvPr id="162" name="Rounded Rectangle 8">
                <a:extLst>
                  <a:ext uri="{FF2B5EF4-FFF2-40B4-BE49-F238E27FC236}">
                    <a16:creationId xmlns:a16="http://schemas.microsoft.com/office/drawing/2014/main" id="{F00C5ADF-59BB-4245-BFA1-C1D6F53F249A}"/>
                  </a:ext>
                </a:extLst>
              </p:cNvPr>
              <p:cNvSpPr/>
              <p:nvPr/>
            </p:nvSpPr>
            <p:spPr>
              <a:xfrm>
                <a:off x="5168484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7,3</a:t>
                </a:r>
              </a:p>
            </p:txBody>
          </p:sp>
          <p:sp>
            <p:nvSpPr>
              <p:cNvPr id="163" name="Rounded Rectangle 8">
                <a:extLst>
                  <a:ext uri="{FF2B5EF4-FFF2-40B4-BE49-F238E27FC236}">
                    <a16:creationId xmlns:a16="http://schemas.microsoft.com/office/drawing/2014/main" id="{2352BD36-D29A-472B-8038-645D50619D48}"/>
                  </a:ext>
                </a:extLst>
              </p:cNvPr>
              <p:cNvSpPr/>
              <p:nvPr/>
            </p:nvSpPr>
            <p:spPr>
              <a:xfrm>
                <a:off x="6300340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7,7</a:t>
                </a:r>
              </a:p>
            </p:txBody>
          </p:sp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2941BACA-7CAF-42D0-93CA-C47C84C2ECC6}"/>
                  </a:ext>
                </a:extLst>
              </p:cNvPr>
              <p:cNvCxnSpPr>
                <a:cxnSpLocks/>
                <a:endCxn id="163" idx="1"/>
              </p:cNvCxnSpPr>
              <p:nvPr/>
            </p:nvCxnSpPr>
            <p:spPr>
              <a:xfrm>
                <a:off x="5758195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F54F9006-0450-467F-A2FA-E94C2A53321C}"/>
                  </a:ext>
                </a:extLst>
              </p:cNvPr>
              <p:cNvSpPr txBox="1"/>
              <p:nvPr/>
            </p:nvSpPr>
            <p:spPr>
              <a:xfrm>
                <a:off x="5758194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+6%</a:t>
                </a:r>
                <a:endParaRPr lang="en-ID" sz="900" b="1"/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1E73BF49-0B3D-41ED-8099-0B0575846F8D}"/>
                </a:ext>
              </a:extLst>
            </p:cNvPr>
            <p:cNvGrpSpPr/>
            <p:nvPr/>
          </p:nvGrpSpPr>
          <p:grpSpPr>
            <a:xfrm>
              <a:off x="9977038" y="2989590"/>
              <a:ext cx="1476558" cy="334167"/>
              <a:chOff x="7479762" y="1592810"/>
              <a:chExt cx="1721567" cy="442823"/>
            </a:xfrm>
          </p:grpSpPr>
          <p:sp>
            <p:nvSpPr>
              <p:cNvPr id="167" name="Rounded Rectangle 8">
                <a:extLst>
                  <a:ext uri="{FF2B5EF4-FFF2-40B4-BE49-F238E27FC236}">
                    <a16:creationId xmlns:a16="http://schemas.microsoft.com/office/drawing/2014/main" id="{C18BD9E0-7EC7-483D-96D6-C5D139E7FAB0}"/>
                  </a:ext>
                </a:extLst>
              </p:cNvPr>
              <p:cNvSpPr/>
              <p:nvPr/>
            </p:nvSpPr>
            <p:spPr>
              <a:xfrm>
                <a:off x="747976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6,9</a:t>
                </a:r>
              </a:p>
            </p:txBody>
          </p:sp>
          <p:sp>
            <p:nvSpPr>
              <p:cNvPr id="168" name="Rounded Rectangle 8">
                <a:extLst>
                  <a:ext uri="{FF2B5EF4-FFF2-40B4-BE49-F238E27FC236}">
                    <a16:creationId xmlns:a16="http://schemas.microsoft.com/office/drawing/2014/main" id="{34044DD8-0841-488C-91FC-F4AE582909A7}"/>
                  </a:ext>
                </a:extLst>
              </p:cNvPr>
              <p:cNvSpPr/>
              <p:nvPr/>
            </p:nvSpPr>
            <p:spPr>
              <a:xfrm>
                <a:off x="861161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7,8</a:t>
                </a:r>
              </a:p>
            </p:txBody>
          </p:sp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21FDAFF8-625A-43CA-8E0A-54E08EE84CBB}"/>
                  </a:ext>
                </a:extLst>
              </p:cNvPr>
              <p:cNvCxnSpPr>
                <a:cxnSpLocks/>
                <a:endCxn id="168" idx="1"/>
              </p:cNvCxnSpPr>
              <p:nvPr/>
            </p:nvCxnSpPr>
            <p:spPr>
              <a:xfrm>
                <a:off x="806947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EC0F5B39-8602-4F7E-A2BC-11AF8848CE67}"/>
                  </a:ext>
                </a:extLst>
              </p:cNvPr>
              <p:cNvSpPr txBox="1"/>
              <p:nvPr/>
            </p:nvSpPr>
            <p:spPr>
              <a:xfrm>
                <a:off x="8069472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+14%</a:t>
                </a:r>
                <a:endParaRPr lang="en-ID" sz="900" b="1"/>
              </a:p>
            </p:txBody>
          </p:sp>
        </p:grp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AA3DCEB8-24F8-42EC-92F9-9FD42D9ECD87}"/>
                </a:ext>
              </a:extLst>
            </p:cNvPr>
            <p:cNvSpPr txBox="1"/>
            <p:nvPr/>
          </p:nvSpPr>
          <p:spPr>
            <a:xfrm>
              <a:off x="2521962" y="3011823"/>
              <a:ext cx="14765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err="1"/>
                <a:t>Ekonomi</a:t>
              </a:r>
              <a:endParaRPr lang="en-ID" sz="1600" b="1"/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A70674C3-D8AF-4E34-ABC2-73FEA4227DCA}"/>
                </a:ext>
              </a:extLst>
            </p:cNvPr>
            <p:cNvGrpSpPr/>
            <p:nvPr/>
          </p:nvGrpSpPr>
          <p:grpSpPr>
            <a:xfrm>
              <a:off x="6051201" y="3359900"/>
              <a:ext cx="1476558" cy="334167"/>
              <a:chOff x="2904772" y="1592810"/>
              <a:chExt cx="1721567" cy="442823"/>
            </a:xfrm>
          </p:grpSpPr>
          <p:sp>
            <p:nvSpPr>
              <p:cNvPr id="173" name="Rounded Rectangle 8">
                <a:extLst>
                  <a:ext uri="{FF2B5EF4-FFF2-40B4-BE49-F238E27FC236}">
                    <a16:creationId xmlns:a16="http://schemas.microsoft.com/office/drawing/2014/main" id="{8B34F208-8C03-498A-B1AE-069F70FB985D}"/>
                  </a:ext>
                </a:extLst>
              </p:cNvPr>
              <p:cNvSpPr/>
              <p:nvPr/>
            </p:nvSpPr>
            <p:spPr>
              <a:xfrm>
                <a:off x="2904772" y="1681951"/>
                <a:ext cx="589711" cy="35368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6,2</a:t>
                </a:r>
              </a:p>
            </p:txBody>
          </p:sp>
          <p:sp>
            <p:nvSpPr>
              <p:cNvPr id="174" name="Rounded Rectangle 8">
                <a:extLst>
                  <a:ext uri="{FF2B5EF4-FFF2-40B4-BE49-F238E27FC236}">
                    <a16:creationId xmlns:a16="http://schemas.microsoft.com/office/drawing/2014/main" id="{43567FD3-3353-46D6-B1A6-E50A4D6B35C3}"/>
                  </a:ext>
                </a:extLst>
              </p:cNvPr>
              <p:cNvSpPr/>
              <p:nvPr/>
            </p:nvSpPr>
            <p:spPr>
              <a:xfrm>
                <a:off x="403662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7,3</a:t>
                </a:r>
              </a:p>
            </p:txBody>
          </p:sp>
          <p:cxnSp>
            <p:nvCxnSpPr>
              <p:cNvPr id="175" name="Straight Arrow Connector 174">
                <a:extLst>
                  <a:ext uri="{FF2B5EF4-FFF2-40B4-BE49-F238E27FC236}">
                    <a16:creationId xmlns:a16="http://schemas.microsoft.com/office/drawing/2014/main" id="{E0EA962E-7B3F-4538-A3A6-D16A83EAA46C}"/>
                  </a:ext>
                </a:extLst>
              </p:cNvPr>
              <p:cNvCxnSpPr>
                <a:cxnSpLocks/>
                <a:endCxn id="174" idx="1"/>
              </p:cNvCxnSpPr>
              <p:nvPr/>
            </p:nvCxnSpPr>
            <p:spPr>
              <a:xfrm>
                <a:off x="349448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6F614612-C196-4E5D-AB38-F5ED3CD9E131}"/>
                  </a:ext>
                </a:extLst>
              </p:cNvPr>
              <p:cNvSpPr txBox="1"/>
              <p:nvPr/>
            </p:nvSpPr>
            <p:spPr>
              <a:xfrm>
                <a:off x="3494482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+18%</a:t>
                </a:r>
                <a:endParaRPr lang="en-ID" sz="900" b="1"/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423C6CA6-8C33-45F8-A34A-BE34DC3D5FA2}"/>
                </a:ext>
              </a:extLst>
            </p:cNvPr>
            <p:cNvGrpSpPr/>
            <p:nvPr/>
          </p:nvGrpSpPr>
          <p:grpSpPr>
            <a:xfrm>
              <a:off x="7992748" y="3359900"/>
              <a:ext cx="1476558" cy="334167"/>
              <a:chOff x="5168484" y="1592810"/>
              <a:chExt cx="1721567" cy="442823"/>
            </a:xfrm>
          </p:grpSpPr>
          <p:sp>
            <p:nvSpPr>
              <p:cNvPr id="178" name="Rounded Rectangle 8">
                <a:extLst>
                  <a:ext uri="{FF2B5EF4-FFF2-40B4-BE49-F238E27FC236}">
                    <a16:creationId xmlns:a16="http://schemas.microsoft.com/office/drawing/2014/main" id="{E893E779-4DC5-4FF1-A6E9-91EAFAC59D23}"/>
                  </a:ext>
                </a:extLst>
              </p:cNvPr>
              <p:cNvSpPr/>
              <p:nvPr/>
            </p:nvSpPr>
            <p:spPr>
              <a:xfrm>
                <a:off x="5168484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7,2</a:t>
                </a:r>
              </a:p>
            </p:txBody>
          </p:sp>
          <p:sp>
            <p:nvSpPr>
              <p:cNvPr id="179" name="Rounded Rectangle 8">
                <a:extLst>
                  <a:ext uri="{FF2B5EF4-FFF2-40B4-BE49-F238E27FC236}">
                    <a16:creationId xmlns:a16="http://schemas.microsoft.com/office/drawing/2014/main" id="{56E9DC76-A292-48C1-AC60-AEB97A7DA502}"/>
                  </a:ext>
                </a:extLst>
              </p:cNvPr>
              <p:cNvSpPr/>
              <p:nvPr/>
            </p:nvSpPr>
            <p:spPr>
              <a:xfrm>
                <a:off x="6300340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7,5</a:t>
                </a:r>
              </a:p>
            </p:txBody>
          </p:sp>
          <p:cxnSp>
            <p:nvCxnSpPr>
              <p:cNvPr id="180" name="Straight Arrow Connector 179">
                <a:extLst>
                  <a:ext uri="{FF2B5EF4-FFF2-40B4-BE49-F238E27FC236}">
                    <a16:creationId xmlns:a16="http://schemas.microsoft.com/office/drawing/2014/main" id="{EEB66E25-B4D9-4A98-82A0-CC2A10C3755E}"/>
                  </a:ext>
                </a:extLst>
              </p:cNvPr>
              <p:cNvCxnSpPr>
                <a:cxnSpLocks/>
                <a:endCxn id="179" idx="1"/>
              </p:cNvCxnSpPr>
              <p:nvPr/>
            </p:nvCxnSpPr>
            <p:spPr>
              <a:xfrm>
                <a:off x="5758195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F080E02F-AB67-4EE1-BA96-922CC9A4E256}"/>
                  </a:ext>
                </a:extLst>
              </p:cNvPr>
              <p:cNvSpPr txBox="1"/>
              <p:nvPr/>
            </p:nvSpPr>
            <p:spPr>
              <a:xfrm>
                <a:off x="5758194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+4%</a:t>
                </a:r>
                <a:endParaRPr lang="en-ID" sz="900" b="1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EF98563-D8FB-4760-99B5-3EA2F9387A9F}"/>
                </a:ext>
              </a:extLst>
            </p:cNvPr>
            <p:cNvGrpSpPr/>
            <p:nvPr/>
          </p:nvGrpSpPr>
          <p:grpSpPr>
            <a:xfrm>
              <a:off x="9975091" y="3359900"/>
              <a:ext cx="1476558" cy="334167"/>
              <a:chOff x="7479762" y="1592810"/>
              <a:chExt cx="1721567" cy="442823"/>
            </a:xfrm>
          </p:grpSpPr>
          <p:sp>
            <p:nvSpPr>
              <p:cNvPr id="183" name="Rounded Rectangle 8">
                <a:extLst>
                  <a:ext uri="{FF2B5EF4-FFF2-40B4-BE49-F238E27FC236}">
                    <a16:creationId xmlns:a16="http://schemas.microsoft.com/office/drawing/2014/main" id="{3AE4FCCC-1FEF-4A91-86A3-7FE468711444}"/>
                  </a:ext>
                </a:extLst>
              </p:cNvPr>
              <p:cNvSpPr/>
              <p:nvPr/>
            </p:nvSpPr>
            <p:spPr>
              <a:xfrm>
                <a:off x="747976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6,8</a:t>
                </a:r>
              </a:p>
            </p:txBody>
          </p:sp>
          <p:sp>
            <p:nvSpPr>
              <p:cNvPr id="184" name="Rounded Rectangle 8">
                <a:extLst>
                  <a:ext uri="{FF2B5EF4-FFF2-40B4-BE49-F238E27FC236}">
                    <a16:creationId xmlns:a16="http://schemas.microsoft.com/office/drawing/2014/main" id="{7B019BB0-25E5-4780-8768-F3AF2F1C38ED}"/>
                  </a:ext>
                </a:extLst>
              </p:cNvPr>
              <p:cNvSpPr/>
              <p:nvPr/>
            </p:nvSpPr>
            <p:spPr>
              <a:xfrm>
                <a:off x="861161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7,9</a:t>
                </a:r>
              </a:p>
            </p:txBody>
          </p: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AA3F7282-6601-47FF-84BF-B55AA355A1DD}"/>
                  </a:ext>
                </a:extLst>
              </p:cNvPr>
              <p:cNvCxnSpPr>
                <a:cxnSpLocks/>
                <a:endCxn id="184" idx="1"/>
              </p:cNvCxnSpPr>
              <p:nvPr/>
            </p:nvCxnSpPr>
            <p:spPr>
              <a:xfrm>
                <a:off x="806947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FB158603-2D2F-4573-95C8-29AD7C24138C}"/>
                  </a:ext>
                </a:extLst>
              </p:cNvPr>
              <p:cNvSpPr txBox="1"/>
              <p:nvPr/>
            </p:nvSpPr>
            <p:spPr>
              <a:xfrm>
                <a:off x="8069472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+16%</a:t>
                </a:r>
                <a:endParaRPr lang="en-ID" sz="900" b="1"/>
              </a:p>
            </p:txBody>
          </p:sp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4826CE36-887D-4498-BCCE-F02565F13CD8}"/>
                </a:ext>
              </a:extLst>
            </p:cNvPr>
            <p:cNvSpPr txBox="1"/>
            <p:nvPr/>
          </p:nvSpPr>
          <p:spPr>
            <a:xfrm>
              <a:off x="2520015" y="3382133"/>
              <a:ext cx="14765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err="1"/>
                <a:t>Sosial</a:t>
              </a:r>
              <a:endParaRPr lang="en-ID" sz="1600" b="1"/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BB2C52B-08C3-4717-9D49-231591621DFA}"/>
                </a:ext>
              </a:extLst>
            </p:cNvPr>
            <p:cNvGrpSpPr/>
            <p:nvPr/>
          </p:nvGrpSpPr>
          <p:grpSpPr>
            <a:xfrm>
              <a:off x="6051201" y="3766155"/>
              <a:ext cx="1476558" cy="334167"/>
              <a:chOff x="2904772" y="1592810"/>
              <a:chExt cx="1721567" cy="442823"/>
            </a:xfrm>
          </p:grpSpPr>
          <p:sp>
            <p:nvSpPr>
              <p:cNvPr id="189" name="Rounded Rectangle 8">
                <a:extLst>
                  <a:ext uri="{FF2B5EF4-FFF2-40B4-BE49-F238E27FC236}">
                    <a16:creationId xmlns:a16="http://schemas.microsoft.com/office/drawing/2014/main" id="{749DBF76-8D7F-4A21-9B96-46A52CE05245}"/>
                  </a:ext>
                </a:extLst>
              </p:cNvPr>
              <p:cNvSpPr/>
              <p:nvPr/>
            </p:nvSpPr>
            <p:spPr>
              <a:xfrm>
                <a:off x="290477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5,5</a:t>
                </a:r>
              </a:p>
            </p:txBody>
          </p:sp>
          <p:sp>
            <p:nvSpPr>
              <p:cNvPr id="190" name="Rounded Rectangle 8">
                <a:extLst>
                  <a:ext uri="{FF2B5EF4-FFF2-40B4-BE49-F238E27FC236}">
                    <a16:creationId xmlns:a16="http://schemas.microsoft.com/office/drawing/2014/main" id="{72F119CC-FC38-484E-8AE2-9B3604830A34}"/>
                  </a:ext>
                </a:extLst>
              </p:cNvPr>
              <p:cNvSpPr/>
              <p:nvPr/>
            </p:nvSpPr>
            <p:spPr>
              <a:xfrm>
                <a:off x="403662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6,0</a:t>
                </a:r>
              </a:p>
            </p:txBody>
          </p:sp>
          <p:cxnSp>
            <p:nvCxnSpPr>
              <p:cNvPr id="191" name="Straight Arrow Connector 190">
                <a:extLst>
                  <a:ext uri="{FF2B5EF4-FFF2-40B4-BE49-F238E27FC236}">
                    <a16:creationId xmlns:a16="http://schemas.microsoft.com/office/drawing/2014/main" id="{292BDF12-0C03-4668-9384-BB5975400914}"/>
                  </a:ext>
                </a:extLst>
              </p:cNvPr>
              <p:cNvCxnSpPr>
                <a:cxnSpLocks/>
                <a:endCxn id="190" idx="1"/>
              </p:cNvCxnSpPr>
              <p:nvPr/>
            </p:nvCxnSpPr>
            <p:spPr>
              <a:xfrm>
                <a:off x="349448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E6726F8D-AEAA-4929-85F6-158876010206}"/>
                  </a:ext>
                </a:extLst>
              </p:cNvPr>
              <p:cNvSpPr txBox="1"/>
              <p:nvPr/>
            </p:nvSpPr>
            <p:spPr>
              <a:xfrm>
                <a:off x="3494482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+7%</a:t>
                </a:r>
                <a:endParaRPr lang="en-ID" sz="900" b="1"/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E7856A92-14B6-4647-9853-CE0660EC82DF}"/>
                </a:ext>
              </a:extLst>
            </p:cNvPr>
            <p:cNvGrpSpPr/>
            <p:nvPr/>
          </p:nvGrpSpPr>
          <p:grpSpPr>
            <a:xfrm>
              <a:off x="7992748" y="3766155"/>
              <a:ext cx="1476558" cy="334167"/>
              <a:chOff x="5168484" y="1592810"/>
              <a:chExt cx="1721567" cy="442823"/>
            </a:xfrm>
          </p:grpSpPr>
          <p:sp>
            <p:nvSpPr>
              <p:cNvPr id="194" name="Rounded Rectangle 8">
                <a:extLst>
                  <a:ext uri="{FF2B5EF4-FFF2-40B4-BE49-F238E27FC236}">
                    <a16:creationId xmlns:a16="http://schemas.microsoft.com/office/drawing/2014/main" id="{F2C3F9F4-448F-4B3B-9813-DBF91A1284FD}"/>
                  </a:ext>
                </a:extLst>
              </p:cNvPr>
              <p:cNvSpPr/>
              <p:nvPr/>
            </p:nvSpPr>
            <p:spPr>
              <a:xfrm>
                <a:off x="5168484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7,0</a:t>
                </a:r>
              </a:p>
            </p:txBody>
          </p:sp>
          <p:sp>
            <p:nvSpPr>
              <p:cNvPr id="195" name="Rounded Rectangle 8">
                <a:extLst>
                  <a:ext uri="{FF2B5EF4-FFF2-40B4-BE49-F238E27FC236}">
                    <a16:creationId xmlns:a16="http://schemas.microsoft.com/office/drawing/2014/main" id="{6F5E44D4-4ABA-4409-A0F1-C093CFB5BF55}"/>
                  </a:ext>
                </a:extLst>
              </p:cNvPr>
              <p:cNvSpPr/>
              <p:nvPr/>
            </p:nvSpPr>
            <p:spPr>
              <a:xfrm>
                <a:off x="6300340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6,8</a:t>
                </a:r>
              </a:p>
            </p:txBody>
          </p:sp>
          <p:cxnSp>
            <p:nvCxnSpPr>
              <p:cNvPr id="196" name="Straight Arrow Connector 195">
                <a:extLst>
                  <a:ext uri="{FF2B5EF4-FFF2-40B4-BE49-F238E27FC236}">
                    <a16:creationId xmlns:a16="http://schemas.microsoft.com/office/drawing/2014/main" id="{411404C3-AADC-4D0E-84D5-563C37A8ECE3}"/>
                  </a:ext>
                </a:extLst>
              </p:cNvPr>
              <p:cNvCxnSpPr>
                <a:cxnSpLocks/>
                <a:endCxn id="195" idx="1"/>
              </p:cNvCxnSpPr>
              <p:nvPr/>
            </p:nvCxnSpPr>
            <p:spPr>
              <a:xfrm>
                <a:off x="5758195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07DD89C1-B4EC-4B76-A4A5-752029C08938}"/>
                  </a:ext>
                </a:extLst>
              </p:cNvPr>
              <p:cNvSpPr txBox="1"/>
              <p:nvPr/>
            </p:nvSpPr>
            <p:spPr>
              <a:xfrm>
                <a:off x="5758194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C00000"/>
                    </a:solidFill>
                  </a:rPr>
                  <a:t>-2%</a:t>
                </a:r>
                <a:endParaRPr lang="en-ID" sz="900" b="1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95117024-1B12-4A10-9E53-C09E88240026}"/>
                </a:ext>
              </a:extLst>
            </p:cNvPr>
            <p:cNvGrpSpPr/>
            <p:nvPr/>
          </p:nvGrpSpPr>
          <p:grpSpPr>
            <a:xfrm>
              <a:off x="9975091" y="3766155"/>
              <a:ext cx="1476558" cy="334167"/>
              <a:chOff x="7479762" y="1592810"/>
              <a:chExt cx="1721567" cy="442823"/>
            </a:xfrm>
          </p:grpSpPr>
          <p:sp>
            <p:nvSpPr>
              <p:cNvPr id="199" name="Rounded Rectangle 8">
                <a:extLst>
                  <a:ext uri="{FF2B5EF4-FFF2-40B4-BE49-F238E27FC236}">
                    <a16:creationId xmlns:a16="http://schemas.microsoft.com/office/drawing/2014/main" id="{86AFC62B-61BC-4B2C-80D7-167F4468A943}"/>
                  </a:ext>
                </a:extLst>
              </p:cNvPr>
              <p:cNvSpPr/>
              <p:nvPr/>
            </p:nvSpPr>
            <p:spPr>
              <a:xfrm>
                <a:off x="747976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6,7</a:t>
                </a:r>
              </a:p>
            </p:txBody>
          </p:sp>
          <p:sp>
            <p:nvSpPr>
              <p:cNvPr id="200" name="Rounded Rectangle 8">
                <a:extLst>
                  <a:ext uri="{FF2B5EF4-FFF2-40B4-BE49-F238E27FC236}">
                    <a16:creationId xmlns:a16="http://schemas.microsoft.com/office/drawing/2014/main" id="{2692045B-594A-4AE0-A3C4-02DAADA207A9}"/>
                  </a:ext>
                </a:extLst>
              </p:cNvPr>
              <p:cNvSpPr/>
              <p:nvPr/>
            </p:nvSpPr>
            <p:spPr>
              <a:xfrm>
                <a:off x="861161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6,5</a:t>
                </a:r>
              </a:p>
            </p:txBody>
          </p:sp>
          <p:cxnSp>
            <p:nvCxnSpPr>
              <p:cNvPr id="201" name="Straight Arrow Connector 200">
                <a:extLst>
                  <a:ext uri="{FF2B5EF4-FFF2-40B4-BE49-F238E27FC236}">
                    <a16:creationId xmlns:a16="http://schemas.microsoft.com/office/drawing/2014/main" id="{E0858C75-172D-4F4A-ADD3-C7BCD40BCA26}"/>
                  </a:ext>
                </a:extLst>
              </p:cNvPr>
              <p:cNvCxnSpPr>
                <a:cxnSpLocks/>
                <a:endCxn id="200" idx="1"/>
              </p:cNvCxnSpPr>
              <p:nvPr/>
            </p:nvCxnSpPr>
            <p:spPr>
              <a:xfrm>
                <a:off x="806947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7F72FABD-2D47-4E6F-93ED-23A993BCDDD6}"/>
                  </a:ext>
                </a:extLst>
              </p:cNvPr>
              <p:cNvSpPr txBox="1"/>
              <p:nvPr/>
            </p:nvSpPr>
            <p:spPr>
              <a:xfrm>
                <a:off x="8069472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>
                    <a:solidFill>
                      <a:srgbClr val="C00000"/>
                    </a:solidFill>
                  </a:rPr>
                  <a:t>-3%</a:t>
                </a:r>
                <a:endParaRPr lang="en-ID" sz="900" b="1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5851195C-A06A-4D85-989C-88C585EB4FE2}"/>
                </a:ext>
              </a:extLst>
            </p:cNvPr>
            <p:cNvSpPr txBox="1"/>
            <p:nvPr/>
          </p:nvSpPr>
          <p:spPr>
            <a:xfrm>
              <a:off x="2520015" y="3788387"/>
              <a:ext cx="14765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err="1"/>
                <a:t>Fisik</a:t>
              </a:r>
              <a:endParaRPr lang="en-ID" sz="1600" b="1"/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883069AA-445F-4871-B554-B397C4FB320D}"/>
                </a:ext>
              </a:extLst>
            </p:cNvPr>
            <p:cNvGrpSpPr/>
            <p:nvPr/>
          </p:nvGrpSpPr>
          <p:grpSpPr>
            <a:xfrm>
              <a:off x="6051201" y="4155304"/>
              <a:ext cx="1476558" cy="334167"/>
              <a:chOff x="2904772" y="1592810"/>
              <a:chExt cx="1721567" cy="442823"/>
            </a:xfrm>
          </p:grpSpPr>
          <p:sp>
            <p:nvSpPr>
              <p:cNvPr id="205" name="Rounded Rectangle 8">
                <a:extLst>
                  <a:ext uri="{FF2B5EF4-FFF2-40B4-BE49-F238E27FC236}">
                    <a16:creationId xmlns:a16="http://schemas.microsoft.com/office/drawing/2014/main" id="{D8E1D2A4-7995-4816-9960-8D27BC7E9DEF}"/>
                  </a:ext>
                </a:extLst>
              </p:cNvPr>
              <p:cNvSpPr/>
              <p:nvPr/>
            </p:nvSpPr>
            <p:spPr>
              <a:xfrm>
                <a:off x="290477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7,1</a:t>
                </a:r>
              </a:p>
            </p:txBody>
          </p:sp>
          <p:sp>
            <p:nvSpPr>
              <p:cNvPr id="206" name="Rounded Rectangle 8">
                <a:extLst>
                  <a:ext uri="{FF2B5EF4-FFF2-40B4-BE49-F238E27FC236}">
                    <a16:creationId xmlns:a16="http://schemas.microsoft.com/office/drawing/2014/main" id="{D253D374-CB08-4BC6-B61C-D46B53C11162}"/>
                  </a:ext>
                </a:extLst>
              </p:cNvPr>
              <p:cNvSpPr/>
              <p:nvPr/>
            </p:nvSpPr>
            <p:spPr>
              <a:xfrm>
                <a:off x="403662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7,9</a:t>
                </a:r>
              </a:p>
            </p:txBody>
          </p:sp>
          <p:cxnSp>
            <p:nvCxnSpPr>
              <p:cNvPr id="207" name="Straight Arrow Connector 206">
                <a:extLst>
                  <a:ext uri="{FF2B5EF4-FFF2-40B4-BE49-F238E27FC236}">
                    <a16:creationId xmlns:a16="http://schemas.microsoft.com/office/drawing/2014/main" id="{575D7C75-23AC-4261-A447-C31EB466C09E}"/>
                  </a:ext>
                </a:extLst>
              </p:cNvPr>
              <p:cNvCxnSpPr>
                <a:cxnSpLocks/>
                <a:endCxn id="206" idx="1"/>
              </p:cNvCxnSpPr>
              <p:nvPr/>
            </p:nvCxnSpPr>
            <p:spPr>
              <a:xfrm>
                <a:off x="349448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F07F056E-F8D7-4DFE-A989-F3FB5BABE2D2}"/>
                  </a:ext>
                </a:extLst>
              </p:cNvPr>
              <p:cNvSpPr txBox="1"/>
              <p:nvPr/>
            </p:nvSpPr>
            <p:spPr>
              <a:xfrm>
                <a:off x="3494482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+11%</a:t>
                </a:r>
                <a:endParaRPr lang="en-ID" sz="900" b="1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124F86A6-97AF-4514-8886-B63B703931E8}"/>
                </a:ext>
              </a:extLst>
            </p:cNvPr>
            <p:cNvGrpSpPr/>
            <p:nvPr/>
          </p:nvGrpSpPr>
          <p:grpSpPr>
            <a:xfrm>
              <a:off x="7992748" y="4155304"/>
              <a:ext cx="1476558" cy="334167"/>
              <a:chOff x="5168484" y="1592810"/>
              <a:chExt cx="1721567" cy="442823"/>
            </a:xfrm>
          </p:grpSpPr>
          <p:sp>
            <p:nvSpPr>
              <p:cNvPr id="210" name="Rounded Rectangle 8">
                <a:extLst>
                  <a:ext uri="{FF2B5EF4-FFF2-40B4-BE49-F238E27FC236}">
                    <a16:creationId xmlns:a16="http://schemas.microsoft.com/office/drawing/2014/main" id="{AC800463-4C8D-4AC1-A46D-80B6CD1E5200}"/>
                  </a:ext>
                </a:extLst>
              </p:cNvPr>
              <p:cNvSpPr/>
              <p:nvPr/>
            </p:nvSpPr>
            <p:spPr>
              <a:xfrm>
                <a:off x="5168484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7,9</a:t>
                </a:r>
              </a:p>
            </p:txBody>
          </p:sp>
          <p:sp>
            <p:nvSpPr>
              <p:cNvPr id="211" name="Rounded Rectangle 8">
                <a:extLst>
                  <a:ext uri="{FF2B5EF4-FFF2-40B4-BE49-F238E27FC236}">
                    <a16:creationId xmlns:a16="http://schemas.microsoft.com/office/drawing/2014/main" id="{59137C80-54AA-4380-981C-4049A415CAE2}"/>
                  </a:ext>
                </a:extLst>
              </p:cNvPr>
              <p:cNvSpPr/>
              <p:nvPr/>
            </p:nvSpPr>
            <p:spPr>
              <a:xfrm>
                <a:off x="6300340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8,4</a:t>
                </a:r>
              </a:p>
            </p:txBody>
          </p:sp>
          <p:cxnSp>
            <p:nvCxnSpPr>
              <p:cNvPr id="212" name="Straight Arrow Connector 211">
                <a:extLst>
                  <a:ext uri="{FF2B5EF4-FFF2-40B4-BE49-F238E27FC236}">
                    <a16:creationId xmlns:a16="http://schemas.microsoft.com/office/drawing/2014/main" id="{3EC5A3EB-D748-4EAF-AD8F-AE053DEE148C}"/>
                  </a:ext>
                </a:extLst>
              </p:cNvPr>
              <p:cNvCxnSpPr>
                <a:cxnSpLocks/>
                <a:endCxn id="211" idx="1"/>
              </p:cNvCxnSpPr>
              <p:nvPr/>
            </p:nvCxnSpPr>
            <p:spPr>
              <a:xfrm>
                <a:off x="5758195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D930C3F2-B7BC-4EE5-BD74-0CC46DA0E0A8}"/>
                  </a:ext>
                </a:extLst>
              </p:cNvPr>
              <p:cNvSpPr txBox="1"/>
              <p:nvPr/>
            </p:nvSpPr>
            <p:spPr>
              <a:xfrm>
                <a:off x="5758194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+5%</a:t>
                </a:r>
                <a:endParaRPr lang="en-ID" sz="900" b="1"/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D42033C8-1812-41EF-82E5-E420B5902264}"/>
                </a:ext>
              </a:extLst>
            </p:cNvPr>
            <p:cNvGrpSpPr/>
            <p:nvPr/>
          </p:nvGrpSpPr>
          <p:grpSpPr>
            <a:xfrm>
              <a:off x="9975091" y="4155304"/>
              <a:ext cx="1476558" cy="334167"/>
              <a:chOff x="7479762" y="1592810"/>
              <a:chExt cx="1721567" cy="442823"/>
            </a:xfrm>
          </p:grpSpPr>
          <p:sp>
            <p:nvSpPr>
              <p:cNvPr id="215" name="Rounded Rectangle 8">
                <a:extLst>
                  <a:ext uri="{FF2B5EF4-FFF2-40B4-BE49-F238E27FC236}">
                    <a16:creationId xmlns:a16="http://schemas.microsoft.com/office/drawing/2014/main" id="{D77677F2-FBD1-4F01-BEED-04BE5CD04656}"/>
                  </a:ext>
                </a:extLst>
              </p:cNvPr>
              <p:cNvSpPr/>
              <p:nvPr/>
            </p:nvSpPr>
            <p:spPr>
              <a:xfrm>
                <a:off x="747976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7,5</a:t>
                </a:r>
              </a:p>
            </p:txBody>
          </p:sp>
          <p:sp>
            <p:nvSpPr>
              <p:cNvPr id="216" name="Rounded Rectangle 8">
                <a:extLst>
                  <a:ext uri="{FF2B5EF4-FFF2-40B4-BE49-F238E27FC236}">
                    <a16:creationId xmlns:a16="http://schemas.microsoft.com/office/drawing/2014/main" id="{441EC150-3470-472E-AF0B-D2A5819328B4}"/>
                  </a:ext>
                </a:extLst>
              </p:cNvPr>
              <p:cNvSpPr/>
              <p:nvPr/>
            </p:nvSpPr>
            <p:spPr>
              <a:xfrm>
                <a:off x="861161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8,2</a:t>
                </a:r>
              </a:p>
            </p:txBody>
          </p:sp>
          <p:cxnSp>
            <p:nvCxnSpPr>
              <p:cNvPr id="217" name="Straight Arrow Connector 216">
                <a:extLst>
                  <a:ext uri="{FF2B5EF4-FFF2-40B4-BE49-F238E27FC236}">
                    <a16:creationId xmlns:a16="http://schemas.microsoft.com/office/drawing/2014/main" id="{CFD0D6A8-8537-47FB-870F-A31C0F8632D8}"/>
                  </a:ext>
                </a:extLst>
              </p:cNvPr>
              <p:cNvCxnSpPr>
                <a:cxnSpLocks/>
                <a:endCxn id="216" idx="1"/>
              </p:cNvCxnSpPr>
              <p:nvPr/>
            </p:nvCxnSpPr>
            <p:spPr>
              <a:xfrm>
                <a:off x="806947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70A4457C-BDAE-41A5-A682-D7EB82D445BC}"/>
                  </a:ext>
                </a:extLst>
              </p:cNvPr>
              <p:cNvSpPr txBox="1"/>
              <p:nvPr/>
            </p:nvSpPr>
            <p:spPr>
              <a:xfrm>
                <a:off x="8069472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+9%</a:t>
                </a:r>
                <a:endParaRPr lang="en-ID" sz="900" b="1"/>
              </a:p>
            </p:txBody>
          </p:sp>
        </p:grp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068C3931-5E55-48A2-8BE3-2995ACB1A743}"/>
                </a:ext>
              </a:extLst>
            </p:cNvPr>
            <p:cNvSpPr txBox="1"/>
            <p:nvPr/>
          </p:nvSpPr>
          <p:spPr>
            <a:xfrm>
              <a:off x="2520015" y="4177537"/>
              <a:ext cx="14765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err="1"/>
                <a:t>Psikologis</a:t>
              </a:r>
              <a:endParaRPr lang="en-ID" sz="1600" b="1"/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B70714AC-8C6E-49F5-88AE-81A96D3B74B3}"/>
                </a:ext>
              </a:extLst>
            </p:cNvPr>
            <p:cNvGrpSpPr/>
            <p:nvPr/>
          </p:nvGrpSpPr>
          <p:grpSpPr>
            <a:xfrm>
              <a:off x="6053148" y="4558805"/>
              <a:ext cx="1476558" cy="334167"/>
              <a:chOff x="2904772" y="1592810"/>
              <a:chExt cx="1721567" cy="442823"/>
            </a:xfrm>
          </p:grpSpPr>
          <p:sp>
            <p:nvSpPr>
              <p:cNvPr id="221" name="Rounded Rectangle 8">
                <a:extLst>
                  <a:ext uri="{FF2B5EF4-FFF2-40B4-BE49-F238E27FC236}">
                    <a16:creationId xmlns:a16="http://schemas.microsoft.com/office/drawing/2014/main" id="{A9F0F28A-FD37-4DAC-81C3-0A861BBA4FD7}"/>
                  </a:ext>
                </a:extLst>
              </p:cNvPr>
              <p:cNvSpPr/>
              <p:nvPr/>
            </p:nvSpPr>
            <p:spPr>
              <a:xfrm>
                <a:off x="290477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6,9</a:t>
                </a:r>
              </a:p>
            </p:txBody>
          </p:sp>
          <p:sp>
            <p:nvSpPr>
              <p:cNvPr id="222" name="Rounded Rectangle 8">
                <a:extLst>
                  <a:ext uri="{FF2B5EF4-FFF2-40B4-BE49-F238E27FC236}">
                    <a16:creationId xmlns:a16="http://schemas.microsoft.com/office/drawing/2014/main" id="{48FA04A0-C275-4B93-83AA-71106907998F}"/>
                  </a:ext>
                </a:extLst>
              </p:cNvPr>
              <p:cNvSpPr/>
              <p:nvPr/>
            </p:nvSpPr>
            <p:spPr>
              <a:xfrm>
                <a:off x="403662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7,5</a:t>
                </a:r>
              </a:p>
            </p:txBody>
          </p:sp>
          <p:cxnSp>
            <p:nvCxnSpPr>
              <p:cNvPr id="223" name="Straight Arrow Connector 222">
                <a:extLst>
                  <a:ext uri="{FF2B5EF4-FFF2-40B4-BE49-F238E27FC236}">
                    <a16:creationId xmlns:a16="http://schemas.microsoft.com/office/drawing/2014/main" id="{2FBBF435-5EC7-49FF-B857-7F8EE17C6F80}"/>
                  </a:ext>
                </a:extLst>
              </p:cNvPr>
              <p:cNvCxnSpPr>
                <a:cxnSpLocks/>
                <a:endCxn id="222" idx="1"/>
              </p:cNvCxnSpPr>
              <p:nvPr/>
            </p:nvCxnSpPr>
            <p:spPr>
              <a:xfrm>
                <a:off x="349448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420F3275-190B-45C0-BA3B-E89ACC6C6069}"/>
                  </a:ext>
                </a:extLst>
              </p:cNvPr>
              <p:cNvSpPr txBox="1"/>
              <p:nvPr/>
            </p:nvSpPr>
            <p:spPr>
              <a:xfrm>
                <a:off x="3494482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+8%</a:t>
                </a:r>
                <a:endParaRPr lang="en-ID" sz="900" b="1"/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1E6394F6-F51C-433D-8212-37E03C124C78}"/>
                </a:ext>
              </a:extLst>
            </p:cNvPr>
            <p:cNvGrpSpPr/>
            <p:nvPr/>
          </p:nvGrpSpPr>
          <p:grpSpPr>
            <a:xfrm>
              <a:off x="7994695" y="4558805"/>
              <a:ext cx="1476558" cy="334167"/>
              <a:chOff x="5168484" y="1592810"/>
              <a:chExt cx="1721567" cy="442823"/>
            </a:xfrm>
          </p:grpSpPr>
          <p:sp>
            <p:nvSpPr>
              <p:cNvPr id="226" name="Rounded Rectangle 8">
                <a:extLst>
                  <a:ext uri="{FF2B5EF4-FFF2-40B4-BE49-F238E27FC236}">
                    <a16:creationId xmlns:a16="http://schemas.microsoft.com/office/drawing/2014/main" id="{D72FDEE2-F6A1-4922-A733-59753A2223B2}"/>
                  </a:ext>
                </a:extLst>
              </p:cNvPr>
              <p:cNvSpPr/>
              <p:nvPr/>
            </p:nvSpPr>
            <p:spPr>
              <a:xfrm>
                <a:off x="5168484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7,6</a:t>
                </a:r>
              </a:p>
            </p:txBody>
          </p:sp>
          <p:sp>
            <p:nvSpPr>
              <p:cNvPr id="227" name="Rounded Rectangle 8">
                <a:extLst>
                  <a:ext uri="{FF2B5EF4-FFF2-40B4-BE49-F238E27FC236}">
                    <a16:creationId xmlns:a16="http://schemas.microsoft.com/office/drawing/2014/main" id="{76BB3ABC-B4A4-4BA7-9CE6-29FF34B419F4}"/>
                  </a:ext>
                </a:extLst>
              </p:cNvPr>
              <p:cNvSpPr/>
              <p:nvPr/>
            </p:nvSpPr>
            <p:spPr>
              <a:xfrm>
                <a:off x="6300340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7,9</a:t>
                </a:r>
              </a:p>
            </p:txBody>
          </p:sp>
          <p:cxnSp>
            <p:nvCxnSpPr>
              <p:cNvPr id="228" name="Straight Arrow Connector 227">
                <a:extLst>
                  <a:ext uri="{FF2B5EF4-FFF2-40B4-BE49-F238E27FC236}">
                    <a16:creationId xmlns:a16="http://schemas.microsoft.com/office/drawing/2014/main" id="{34428283-F488-4D65-B0E1-7A37B1CA3A71}"/>
                  </a:ext>
                </a:extLst>
              </p:cNvPr>
              <p:cNvCxnSpPr>
                <a:cxnSpLocks/>
                <a:endCxn id="227" idx="1"/>
              </p:cNvCxnSpPr>
              <p:nvPr/>
            </p:nvCxnSpPr>
            <p:spPr>
              <a:xfrm>
                <a:off x="5758195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22276B20-C19A-435A-BBBD-C52D617108BA}"/>
                  </a:ext>
                </a:extLst>
              </p:cNvPr>
              <p:cNvSpPr txBox="1"/>
              <p:nvPr/>
            </p:nvSpPr>
            <p:spPr>
              <a:xfrm>
                <a:off x="5758194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+4%</a:t>
                </a:r>
                <a:endParaRPr lang="en-ID" sz="900" b="1"/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34A9F294-73E9-40DB-8E64-A549563B8754}"/>
                </a:ext>
              </a:extLst>
            </p:cNvPr>
            <p:cNvGrpSpPr/>
            <p:nvPr/>
          </p:nvGrpSpPr>
          <p:grpSpPr>
            <a:xfrm>
              <a:off x="9977038" y="4558805"/>
              <a:ext cx="1476558" cy="334167"/>
              <a:chOff x="7479762" y="1592810"/>
              <a:chExt cx="1721567" cy="442823"/>
            </a:xfrm>
          </p:grpSpPr>
          <p:sp>
            <p:nvSpPr>
              <p:cNvPr id="231" name="Rounded Rectangle 8">
                <a:extLst>
                  <a:ext uri="{FF2B5EF4-FFF2-40B4-BE49-F238E27FC236}">
                    <a16:creationId xmlns:a16="http://schemas.microsoft.com/office/drawing/2014/main" id="{3CF7D04A-AFDC-46DE-9D8D-8133BC6C565B}"/>
                  </a:ext>
                </a:extLst>
              </p:cNvPr>
              <p:cNvSpPr/>
              <p:nvPr/>
            </p:nvSpPr>
            <p:spPr>
              <a:xfrm>
                <a:off x="747976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7,4</a:t>
                </a:r>
              </a:p>
            </p:txBody>
          </p:sp>
          <p:sp>
            <p:nvSpPr>
              <p:cNvPr id="232" name="Rounded Rectangle 8">
                <a:extLst>
                  <a:ext uri="{FF2B5EF4-FFF2-40B4-BE49-F238E27FC236}">
                    <a16:creationId xmlns:a16="http://schemas.microsoft.com/office/drawing/2014/main" id="{9F7EB735-FD8B-4B72-9105-942C783ABF47}"/>
                  </a:ext>
                </a:extLst>
              </p:cNvPr>
              <p:cNvSpPr/>
              <p:nvPr/>
            </p:nvSpPr>
            <p:spPr>
              <a:xfrm>
                <a:off x="861161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8,0</a:t>
                </a:r>
              </a:p>
            </p:txBody>
          </p:sp>
          <p:cxnSp>
            <p:nvCxnSpPr>
              <p:cNvPr id="233" name="Straight Arrow Connector 232">
                <a:extLst>
                  <a:ext uri="{FF2B5EF4-FFF2-40B4-BE49-F238E27FC236}">
                    <a16:creationId xmlns:a16="http://schemas.microsoft.com/office/drawing/2014/main" id="{8C00E2D3-E8C1-42F6-9391-404171587F1A}"/>
                  </a:ext>
                </a:extLst>
              </p:cNvPr>
              <p:cNvCxnSpPr>
                <a:cxnSpLocks/>
                <a:endCxn id="232" idx="1"/>
              </p:cNvCxnSpPr>
              <p:nvPr/>
            </p:nvCxnSpPr>
            <p:spPr>
              <a:xfrm>
                <a:off x="806947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AB3118C1-12DD-4C73-B9DC-D215C764B0F4}"/>
                  </a:ext>
                </a:extLst>
              </p:cNvPr>
              <p:cNvSpPr txBox="1"/>
              <p:nvPr/>
            </p:nvSpPr>
            <p:spPr>
              <a:xfrm>
                <a:off x="8069472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+8%</a:t>
                </a:r>
                <a:endParaRPr lang="en-ID" sz="900" b="1"/>
              </a:p>
            </p:txBody>
          </p:sp>
        </p:grp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1B20EF36-9112-418A-8D26-EDADEC51AB65}"/>
                </a:ext>
              </a:extLst>
            </p:cNvPr>
            <p:cNvSpPr txBox="1"/>
            <p:nvPr/>
          </p:nvSpPr>
          <p:spPr>
            <a:xfrm>
              <a:off x="2521962" y="4581038"/>
              <a:ext cx="14765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err="1"/>
                <a:t>Lingkungan</a:t>
              </a:r>
              <a:endParaRPr lang="en-ID" sz="1600" b="1"/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27CCE9D4-7ABC-4796-86C6-3D839B5B6723}"/>
                </a:ext>
              </a:extLst>
            </p:cNvPr>
            <p:cNvGrpSpPr/>
            <p:nvPr/>
          </p:nvGrpSpPr>
          <p:grpSpPr>
            <a:xfrm>
              <a:off x="6053148" y="4966021"/>
              <a:ext cx="1476558" cy="334167"/>
              <a:chOff x="2904772" y="1592810"/>
              <a:chExt cx="1721567" cy="442823"/>
            </a:xfrm>
          </p:grpSpPr>
          <p:sp>
            <p:nvSpPr>
              <p:cNvPr id="237" name="Rounded Rectangle 8">
                <a:extLst>
                  <a:ext uri="{FF2B5EF4-FFF2-40B4-BE49-F238E27FC236}">
                    <a16:creationId xmlns:a16="http://schemas.microsoft.com/office/drawing/2014/main" id="{7C9DD153-5E63-4C7F-9FED-0A83B2E818A9}"/>
                  </a:ext>
                </a:extLst>
              </p:cNvPr>
              <p:cNvSpPr/>
              <p:nvPr/>
            </p:nvSpPr>
            <p:spPr>
              <a:xfrm>
                <a:off x="290477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8,2</a:t>
                </a:r>
              </a:p>
            </p:txBody>
          </p:sp>
          <p:sp>
            <p:nvSpPr>
              <p:cNvPr id="238" name="Rounded Rectangle 8">
                <a:extLst>
                  <a:ext uri="{FF2B5EF4-FFF2-40B4-BE49-F238E27FC236}">
                    <a16:creationId xmlns:a16="http://schemas.microsoft.com/office/drawing/2014/main" id="{80402DC3-A413-4EF3-981E-7B35EF97E5EF}"/>
                  </a:ext>
                </a:extLst>
              </p:cNvPr>
              <p:cNvSpPr/>
              <p:nvPr/>
            </p:nvSpPr>
            <p:spPr>
              <a:xfrm>
                <a:off x="403662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8,6</a:t>
                </a:r>
              </a:p>
            </p:txBody>
          </p:sp>
          <p:cxnSp>
            <p:nvCxnSpPr>
              <p:cNvPr id="239" name="Straight Arrow Connector 238">
                <a:extLst>
                  <a:ext uri="{FF2B5EF4-FFF2-40B4-BE49-F238E27FC236}">
                    <a16:creationId xmlns:a16="http://schemas.microsoft.com/office/drawing/2014/main" id="{29100A8D-E155-4E2D-B957-11315CC34008}"/>
                  </a:ext>
                </a:extLst>
              </p:cNvPr>
              <p:cNvCxnSpPr>
                <a:cxnSpLocks/>
                <a:endCxn id="238" idx="1"/>
              </p:cNvCxnSpPr>
              <p:nvPr/>
            </p:nvCxnSpPr>
            <p:spPr>
              <a:xfrm>
                <a:off x="349448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120DF67B-FD0A-4782-AF69-DDB7DBCAD17D}"/>
                  </a:ext>
                </a:extLst>
              </p:cNvPr>
              <p:cNvSpPr txBox="1"/>
              <p:nvPr/>
            </p:nvSpPr>
            <p:spPr>
              <a:xfrm>
                <a:off x="3494482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+5%</a:t>
                </a:r>
                <a:endParaRPr lang="en-ID" sz="900" b="1"/>
              </a:p>
            </p:txBody>
          </p: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385972A5-2ECC-4814-BE35-94368DA2097F}"/>
                </a:ext>
              </a:extLst>
            </p:cNvPr>
            <p:cNvGrpSpPr/>
            <p:nvPr/>
          </p:nvGrpSpPr>
          <p:grpSpPr>
            <a:xfrm>
              <a:off x="7994695" y="4966021"/>
              <a:ext cx="1476558" cy="334167"/>
              <a:chOff x="5168484" y="1592810"/>
              <a:chExt cx="1721567" cy="442823"/>
            </a:xfrm>
          </p:grpSpPr>
          <p:sp>
            <p:nvSpPr>
              <p:cNvPr id="242" name="Rounded Rectangle 8">
                <a:extLst>
                  <a:ext uri="{FF2B5EF4-FFF2-40B4-BE49-F238E27FC236}">
                    <a16:creationId xmlns:a16="http://schemas.microsoft.com/office/drawing/2014/main" id="{5A1BEA0C-0825-4D13-8558-283C4517A924}"/>
                  </a:ext>
                </a:extLst>
              </p:cNvPr>
              <p:cNvSpPr/>
              <p:nvPr/>
            </p:nvSpPr>
            <p:spPr>
              <a:xfrm>
                <a:off x="5168484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8,3</a:t>
                </a:r>
              </a:p>
            </p:txBody>
          </p:sp>
          <p:sp>
            <p:nvSpPr>
              <p:cNvPr id="243" name="Rounded Rectangle 8">
                <a:extLst>
                  <a:ext uri="{FF2B5EF4-FFF2-40B4-BE49-F238E27FC236}">
                    <a16:creationId xmlns:a16="http://schemas.microsoft.com/office/drawing/2014/main" id="{0AE589A8-5366-41BE-B8F8-0EA1D8B4E5D9}"/>
                  </a:ext>
                </a:extLst>
              </p:cNvPr>
              <p:cNvSpPr/>
              <p:nvPr/>
            </p:nvSpPr>
            <p:spPr>
              <a:xfrm>
                <a:off x="6300340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8,6</a:t>
                </a:r>
              </a:p>
            </p:txBody>
          </p:sp>
          <p:cxnSp>
            <p:nvCxnSpPr>
              <p:cNvPr id="244" name="Straight Arrow Connector 243">
                <a:extLst>
                  <a:ext uri="{FF2B5EF4-FFF2-40B4-BE49-F238E27FC236}">
                    <a16:creationId xmlns:a16="http://schemas.microsoft.com/office/drawing/2014/main" id="{85D810E6-20B3-49ED-8D65-21AE9E4ED00F}"/>
                  </a:ext>
                </a:extLst>
              </p:cNvPr>
              <p:cNvCxnSpPr>
                <a:cxnSpLocks/>
                <a:endCxn id="243" idx="1"/>
              </p:cNvCxnSpPr>
              <p:nvPr/>
            </p:nvCxnSpPr>
            <p:spPr>
              <a:xfrm>
                <a:off x="5758195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CE37D274-67E9-41C7-8214-8CA674D31D14}"/>
                  </a:ext>
                </a:extLst>
              </p:cNvPr>
              <p:cNvSpPr txBox="1"/>
              <p:nvPr/>
            </p:nvSpPr>
            <p:spPr>
              <a:xfrm>
                <a:off x="5758194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+4%</a:t>
                </a:r>
                <a:endParaRPr lang="en-ID" sz="900" b="1"/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C1969AB3-A161-46D6-B47B-7A81F11657F3}"/>
                </a:ext>
              </a:extLst>
            </p:cNvPr>
            <p:cNvGrpSpPr/>
            <p:nvPr/>
          </p:nvGrpSpPr>
          <p:grpSpPr>
            <a:xfrm>
              <a:off x="9977038" y="4966021"/>
              <a:ext cx="1476558" cy="334167"/>
              <a:chOff x="7479762" y="1592810"/>
              <a:chExt cx="1721567" cy="442823"/>
            </a:xfrm>
          </p:grpSpPr>
          <p:sp>
            <p:nvSpPr>
              <p:cNvPr id="247" name="Rounded Rectangle 8">
                <a:extLst>
                  <a:ext uri="{FF2B5EF4-FFF2-40B4-BE49-F238E27FC236}">
                    <a16:creationId xmlns:a16="http://schemas.microsoft.com/office/drawing/2014/main" id="{5C8F00BA-2B93-4263-A327-81B0C9192245}"/>
                  </a:ext>
                </a:extLst>
              </p:cNvPr>
              <p:cNvSpPr/>
              <p:nvPr/>
            </p:nvSpPr>
            <p:spPr>
              <a:xfrm>
                <a:off x="747976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8,0</a:t>
                </a:r>
              </a:p>
            </p:txBody>
          </p:sp>
          <p:sp>
            <p:nvSpPr>
              <p:cNvPr id="248" name="Rounded Rectangle 8">
                <a:extLst>
                  <a:ext uri="{FF2B5EF4-FFF2-40B4-BE49-F238E27FC236}">
                    <a16:creationId xmlns:a16="http://schemas.microsoft.com/office/drawing/2014/main" id="{F41E38DF-8D00-456A-B783-87F0787BDFCB}"/>
                  </a:ext>
                </a:extLst>
              </p:cNvPr>
              <p:cNvSpPr/>
              <p:nvPr/>
            </p:nvSpPr>
            <p:spPr>
              <a:xfrm>
                <a:off x="861161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8,6</a:t>
                </a:r>
              </a:p>
            </p:txBody>
          </p:sp>
          <p:cxnSp>
            <p:nvCxnSpPr>
              <p:cNvPr id="249" name="Straight Arrow Connector 248">
                <a:extLst>
                  <a:ext uri="{FF2B5EF4-FFF2-40B4-BE49-F238E27FC236}">
                    <a16:creationId xmlns:a16="http://schemas.microsoft.com/office/drawing/2014/main" id="{E9F1EE06-2450-49B2-AB75-2DA2F45741CD}"/>
                  </a:ext>
                </a:extLst>
              </p:cNvPr>
              <p:cNvCxnSpPr>
                <a:cxnSpLocks/>
                <a:endCxn id="248" idx="1"/>
              </p:cNvCxnSpPr>
              <p:nvPr/>
            </p:nvCxnSpPr>
            <p:spPr>
              <a:xfrm>
                <a:off x="806947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6B0FEB9B-A728-4263-8B82-0055FB036BF8}"/>
                  </a:ext>
                </a:extLst>
              </p:cNvPr>
              <p:cNvSpPr txBox="1"/>
              <p:nvPr/>
            </p:nvSpPr>
            <p:spPr>
              <a:xfrm>
                <a:off x="8069472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+7%</a:t>
                </a:r>
                <a:endParaRPr lang="en-ID" sz="900" b="1"/>
              </a:p>
            </p:txBody>
          </p:sp>
        </p:grp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74D56159-3DEE-4C9A-AFB5-9AA85B537A2F}"/>
                </a:ext>
              </a:extLst>
            </p:cNvPr>
            <p:cNvSpPr txBox="1"/>
            <p:nvPr/>
          </p:nvSpPr>
          <p:spPr>
            <a:xfrm>
              <a:off x="2521962" y="4988253"/>
              <a:ext cx="14765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Spiritual</a:t>
              </a:r>
              <a:endParaRPr lang="en-ID" sz="1600" b="1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2500669-0F0F-463E-82E5-A479F4DAC07B}"/>
                </a:ext>
              </a:extLst>
            </p:cNvPr>
            <p:cNvCxnSpPr>
              <a:cxnSpLocks/>
            </p:cNvCxnSpPr>
            <p:nvPr/>
          </p:nvCxnSpPr>
          <p:spPr>
            <a:xfrm>
              <a:off x="5820653" y="1973180"/>
              <a:ext cx="0" cy="355178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708B08-AE86-41C1-B221-4048581B3844}"/>
                </a:ext>
              </a:extLst>
            </p:cNvPr>
            <p:cNvCxnSpPr>
              <a:cxnSpLocks/>
            </p:cNvCxnSpPr>
            <p:nvPr/>
          </p:nvCxnSpPr>
          <p:spPr>
            <a:xfrm>
              <a:off x="2371725" y="2989593"/>
              <a:ext cx="93710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73543771-723F-4DB1-880D-1841A3835407}"/>
                </a:ext>
              </a:extLst>
            </p:cNvPr>
            <p:cNvCxnSpPr>
              <a:cxnSpLocks/>
            </p:cNvCxnSpPr>
            <p:nvPr/>
          </p:nvCxnSpPr>
          <p:spPr>
            <a:xfrm>
              <a:off x="2371725" y="3372922"/>
              <a:ext cx="93710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C7366F4A-F388-4E0D-98A3-B621BA22326B}"/>
                </a:ext>
              </a:extLst>
            </p:cNvPr>
            <p:cNvCxnSpPr>
              <a:cxnSpLocks/>
            </p:cNvCxnSpPr>
            <p:nvPr/>
          </p:nvCxnSpPr>
          <p:spPr>
            <a:xfrm>
              <a:off x="2371725" y="3760167"/>
              <a:ext cx="93710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5EF54B2B-80A5-427F-90CB-58A9CDE6EA3F}"/>
                </a:ext>
              </a:extLst>
            </p:cNvPr>
            <p:cNvCxnSpPr>
              <a:cxnSpLocks/>
            </p:cNvCxnSpPr>
            <p:nvPr/>
          </p:nvCxnSpPr>
          <p:spPr>
            <a:xfrm>
              <a:off x="2371725" y="4149317"/>
              <a:ext cx="93710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5B23CB89-27F7-405C-BC79-6093CBE7E8F7}"/>
                </a:ext>
              </a:extLst>
            </p:cNvPr>
            <p:cNvCxnSpPr>
              <a:cxnSpLocks/>
            </p:cNvCxnSpPr>
            <p:nvPr/>
          </p:nvCxnSpPr>
          <p:spPr>
            <a:xfrm>
              <a:off x="2371725" y="4561061"/>
              <a:ext cx="935306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95B25ADC-18E1-4D8A-A91D-EAB8FD6B1E6A}"/>
                </a:ext>
              </a:extLst>
            </p:cNvPr>
            <p:cNvCxnSpPr>
              <a:cxnSpLocks/>
            </p:cNvCxnSpPr>
            <p:nvPr/>
          </p:nvCxnSpPr>
          <p:spPr>
            <a:xfrm>
              <a:off x="2371725" y="4966024"/>
              <a:ext cx="93710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C1C73C69-F170-48F3-949A-993BAB314BD8}"/>
                </a:ext>
              </a:extLst>
            </p:cNvPr>
            <p:cNvCxnSpPr>
              <a:cxnSpLocks/>
            </p:cNvCxnSpPr>
            <p:nvPr/>
          </p:nvCxnSpPr>
          <p:spPr>
            <a:xfrm>
              <a:off x="7771451" y="1973180"/>
              <a:ext cx="0" cy="355178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77039EED-FE81-4BE0-97CE-30CD39D75E0A}"/>
                </a:ext>
              </a:extLst>
            </p:cNvPr>
            <p:cNvCxnSpPr>
              <a:cxnSpLocks/>
            </p:cNvCxnSpPr>
            <p:nvPr/>
          </p:nvCxnSpPr>
          <p:spPr>
            <a:xfrm>
              <a:off x="9714851" y="1973180"/>
              <a:ext cx="0" cy="355271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EFD7BA72-8FC0-4C77-A924-6540E1D551FF}"/>
                </a:ext>
              </a:extLst>
            </p:cNvPr>
            <p:cNvSpPr txBox="1"/>
            <p:nvPr/>
          </p:nvSpPr>
          <p:spPr>
            <a:xfrm>
              <a:off x="4098548" y="2025817"/>
              <a:ext cx="14765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err="1"/>
                <a:t>Keseluruhan</a:t>
              </a:r>
              <a:endParaRPr lang="en-ID" sz="1200" b="1"/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47A6D113-C345-47CC-8FEF-3E784A8F34C1}"/>
                </a:ext>
              </a:extLst>
            </p:cNvPr>
            <p:cNvGrpSpPr/>
            <p:nvPr/>
          </p:nvGrpSpPr>
          <p:grpSpPr>
            <a:xfrm>
              <a:off x="4098549" y="2339363"/>
              <a:ext cx="1476558" cy="582623"/>
              <a:chOff x="2904772" y="1263568"/>
              <a:chExt cx="1721567" cy="772065"/>
            </a:xfrm>
          </p:grpSpPr>
          <p:sp>
            <p:nvSpPr>
              <p:cNvPr id="275" name="Rounded Rectangle 8">
                <a:extLst>
                  <a:ext uri="{FF2B5EF4-FFF2-40B4-BE49-F238E27FC236}">
                    <a16:creationId xmlns:a16="http://schemas.microsoft.com/office/drawing/2014/main" id="{D2F9D9C4-C8CC-4E44-98E3-6323A0817B82}"/>
                  </a:ext>
                </a:extLst>
              </p:cNvPr>
              <p:cNvSpPr/>
              <p:nvPr/>
            </p:nvSpPr>
            <p:spPr>
              <a:xfrm>
                <a:off x="290477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6,4</a:t>
                </a:r>
              </a:p>
            </p:txBody>
          </p:sp>
          <p:sp>
            <p:nvSpPr>
              <p:cNvPr id="276" name="Rounded Rectangle 8">
                <a:extLst>
                  <a:ext uri="{FF2B5EF4-FFF2-40B4-BE49-F238E27FC236}">
                    <a16:creationId xmlns:a16="http://schemas.microsoft.com/office/drawing/2014/main" id="{3481EE95-965C-4274-BE43-A4D359E5C7BC}"/>
                  </a:ext>
                </a:extLst>
              </p:cNvPr>
              <p:cNvSpPr/>
              <p:nvPr/>
            </p:nvSpPr>
            <p:spPr>
              <a:xfrm>
                <a:off x="4036628" y="1263568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7,3</a:t>
                </a:r>
              </a:p>
            </p:txBody>
          </p:sp>
          <p:cxnSp>
            <p:nvCxnSpPr>
              <p:cNvPr id="277" name="Straight Arrow Connector 276">
                <a:extLst>
                  <a:ext uri="{FF2B5EF4-FFF2-40B4-BE49-F238E27FC236}">
                    <a16:creationId xmlns:a16="http://schemas.microsoft.com/office/drawing/2014/main" id="{0DE2D129-ADD0-4B51-BCC8-3B85C2BABEFA}"/>
                  </a:ext>
                </a:extLst>
              </p:cNvPr>
              <p:cNvCxnSpPr>
                <a:cxnSpLocks/>
                <a:stCxn id="275" idx="3"/>
                <a:endCxn id="276" idx="1"/>
              </p:cNvCxnSpPr>
              <p:nvPr/>
            </p:nvCxnSpPr>
            <p:spPr>
              <a:xfrm flipV="1">
                <a:off x="3494483" y="1440409"/>
                <a:ext cx="542145" cy="41838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588FB376-B6F9-4B94-8571-083E84DC1DCC}"/>
                  </a:ext>
                </a:extLst>
              </p:cNvPr>
              <p:cNvSpPr txBox="1"/>
              <p:nvPr/>
            </p:nvSpPr>
            <p:spPr>
              <a:xfrm>
                <a:off x="3418757" y="1317987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+14%</a:t>
                </a:r>
                <a:endParaRPr lang="en-ID" sz="900" b="1"/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AF20EB65-8ECB-4062-B2F7-CFA9623A15BA}"/>
                </a:ext>
              </a:extLst>
            </p:cNvPr>
            <p:cNvGrpSpPr/>
            <p:nvPr/>
          </p:nvGrpSpPr>
          <p:grpSpPr>
            <a:xfrm>
              <a:off x="4100495" y="2989590"/>
              <a:ext cx="1476558" cy="334167"/>
              <a:chOff x="2904772" y="1592810"/>
              <a:chExt cx="1721567" cy="442823"/>
            </a:xfrm>
          </p:grpSpPr>
          <p:sp>
            <p:nvSpPr>
              <p:cNvPr id="280" name="Rounded Rectangle 8">
                <a:extLst>
                  <a:ext uri="{FF2B5EF4-FFF2-40B4-BE49-F238E27FC236}">
                    <a16:creationId xmlns:a16="http://schemas.microsoft.com/office/drawing/2014/main" id="{B7884002-CFDE-4BE1-8836-A13C673894F9}"/>
                  </a:ext>
                </a:extLst>
              </p:cNvPr>
              <p:cNvSpPr/>
              <p:nvPr/>
            </p:nvSpPr>
            <p:spPr>
              <a:xfrm>
                <a:off x="290477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6,3</a:t>
                </a:r>
              </a:p>
            </p:txBody>
          </p:sp>
          <p:sp>
            <p:nvSpPr>
              <p:cNvPr id="281" name="Rounded Rectangle 8">
                <a:extLst>
                  <a:ext uri="{FF2B5EF4-FFF2-40B4-BE49-F238E27FC236}">
                    <a16:creationId xmlns:a16="http://schemas.microsoft.com/office/drawing/2014/main" id="{1CCFA30D-1FFF-4B49-B4B0-D16770D3334F}"/>
                  </a:ext>
                </a:extLst>
              </p:cNvPr>
              <p:cNvSpPr/>
              <p:nvPr/>
            </p:nvSpPr>
            <p:spPr>
              <a:xfrm>
                <a:off x="403662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7,3</a:t>
                </a:r>
              </a:p>
            </p:txBody>
          </p:sp>
          <p:cxnSp>
            <p:nvCxnSpPr>
              <p:cNvPr id="282" name="Straight Arrow Connector 281">
                <a:extLst>
                  <a:ext uri="{FF2B5EF4-FFF2-40B4-BE49-F238E27FC236}">
                    <a16:creationId xmlns:a16="http://schemas.microsoft.com/office/drawing/2014/main" id="{A540D7FE-DF36-4355-868D-9A1454F9E3DD}"/>
                  </a:ext>
                </a:extLst>
              </p:cNvPr>
              <p:cNvCxnSpPr>
                <a:cxnSpLocks/>
                <a:endCxn id="281" idx="1"/>
              </p:cNvCxnSpPr>
              <p:nvPr/>
            </p:nvCxnSpPr>
            <p:spPr>
              <a:xfrm>
                <a:off x="349448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3F034D1E-5096-4DB6-B593-0EE67F750B73}"/>
                  </a:ext>
                </a:extLst>
              </p:cNvPr>
              <p:cNvSpPr txBox="1"/>
              <p:nvPr/>
            </p:nvSpPr>
            <p:spPr>
              <a:xfrm>
                <a:off x="3494482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+16%</a:t>
                </a:r>
                <a:endParaRPr lang="en-ID" sz="900" b="1"/>
              </a:p>
            </p:txBody>
          </p:sp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81544C35-548E-403B-8390-15EB88ADDA83}"/>
                </a:ext>
              </a:extLst>
            </p:cNvPr>
            <p:cNvGrpSpPr/>
            <p:nvPr/>
          </p:nvGrpSpPr>
          <p:grpSpPr>
            <a:xfrm>
              <a:off x="4098548" y="3359900"/>
              <a:ext cx="1476558" cy="334167"/>
              <a:chOff x="2904772" y="1592810"/>
              <a:chExt cx="1721567" cy="442823"/>
            </a:xfrm>
          </p:grpSpPr>
          <p:sp>
            <p:nvSpPr>
              <p:cNvPr id="285" name="Rounded Rectangle 8">
                <a:extLst>
                  <a:ext uri="{FF2B5EF4-FFF2-40B4-BE49-F238E27FC236}">
                    <a16:creationId xmlns:a16="http://schemas.microsoft.com/office/drawing/2014/main" id="{A9ACCC7E-958F-4E06-A11A-0464319CE3BE}"/>
                  </a:ext>
                </a:extLst>
              </p:cNvPr>
              <p:cNvSpPr/>
              <p:nvPr/>
            </p:nvSpPr>
            <p:spPr>
              <a:xfrm>
                <a:off x="2904772" y="1681951"/>
                <a:ext cx="589711" cy="35368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6,4</a:t>
                </a:r>
              </a:p>
            </p:txBody>
          </p:sp>
          <p:sp>
            <p:nvSpPr>
              <p:cNvPr id="286" name="Rounded Rectangle 8">
                <a:extLst>
                  <a:ext uri="{FF2B5EF4-FFF2-40B4-BE49-F238E27FC236}">
                    <a16:creationId xmlns:a16="http://schemas.microsoft.com/office/drawing/2014/main" id="{779DDB5B-CD5F-487A-BCD9-5A17AF74638E}"/>
                  </a:ext>
                </a:extLst>
              </p:cNvPr>
              <p:cNvSpPr/>
              <p:nvPr/>
            </p:nvSpPr>
            <p:spPr>
              <a:xfrm>
                <a:off x="403662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7,3</a:t>
                </a:r>
              </a:p>
            </p:txBody>
          </p:sp>
          <p:cxnSp>
            <p:nvCxnSpPr>
              <p:cNvPr id="287" name="Straight Arrow Connector 286">
                <a:extLst>
                  <a:ext uri="{FF2B5EF4-FFF2-40B4-BE49-F238E27FC236}">
                    <a16:creationId xmlns:a16="http://schemas.microsoft.com/office/drawing/2014/main" id="{E4DC5E02-B0F0-4110-80EA-FF0BBECB3686}"/>
                  </a:ext>
                </a:extLst>
              </p:cNvPr>
              <p:cNvCxnSpPr>
                <a:cxnSpLocks/>
                <a:endCxn id="286" idx="1"/>
              </p:cNvCxnSpPr>
              <p:nvPr/>
            </p:nvCxnSpPr>
            <p:spPr>
              <a:xfrm>
                <a:off x="349448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173159B9-8140-4DCC-B325-1F08D5A3A952}"/>
                  </a:ext>
                </a:extLst>
              </p:cNvPr>
              <p:cNvSpPr txBox="1"/>
              <p:nvPr/>
            </p:nvSpPr>
            <p:spPr>
              <a:xfrm>
                <a:off x="3494482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+14%</a:t>
                </a:r>
                <a:endParaRPr lang="en-ID" sz="900" b="1"/>
              </a:p>
            </p:txBody>
          </p:sp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AAAE024B-4499-4152-BEE4-71F6A76EEC9A}"/>
                </a:ext>
              </a:extLst>
            </p:cNvPr>
            <p:cNvGrpSpPr/>
            <p:nvPr/>
          </p:nvGrpSpPr>
          <p:grpSpPr>
            <a:xfrm>
              <a:off x="4098548" y="3766155"/>
              <a:ext cx="1476558" cy="334167"/>
              <a:chOff x="2904772" y="1592810"/>
              <a:chExt cx="1721567" cy="442823"/>
            </a:xfrm>
          </p:grpSpPr>
          <p:sp>
            <p:nvSpPr>
              <p:cNvPr id="290" name="Rounded Rectangle 8">
                <a:extLst>
                  <a:ext uri="{FF2B5EF4-FFF2-40B4-BE49-F238E27FC236}">
                    <a16:creationId xmlns:a16="http://schemas.microsoft.com/office/drawing/2014/main" id="{B7C58CED-8965-4353-822D-1A4105C786C8}"/>
                  </a:ext>
                </a:extLst>
              </p:cNvPr>
              <p:cNvSpPr/>
              <p:nvPr/>
            </p:nvSpPr>
            <p:spPr>
              <a:xfrm>
                <a:off x="290477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5,9</a:t>
                </a:r>
              </a:p>
            </p:txBody>
          </p:sp>
          <p:sp>
            <p:nvSpPr>
              <p:cNvPr id="291" name="Rounded Rectangle 8">
                <a:extLst>
                  <a:ext uri="{FF2B5EF4-FFF2-40B4-BE49-F238E27FC236}">
                    <a16:creationId xmlns:a16="http://schemas.microsoft.com/office/drawing/2014/main" id="{48FDE7AF-F74B-41FC-B60E-83B30FCD67EF}"/>
                  </a:ext>
                </a:extLst>
              </p:cNvPr>
              <p:cNvSpPr/>
              <p:nvPr/>
            </p:nvSpPr>
            <p:spPr>
              <a:xfrm>
                <a:off x="403662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6,2</a:t>
                </a:r>
              </a:p>
            </p:txBody>
          </p:sp>
          <p:cxnSp>
            <p:nvCxnSpPr>
              <p:cNvPr id="292" name="Straight Arrow Connector 291">
                <a:extLst>
                  <a:ext uri="{FF2B5EF4-FFF2-40B4-BE49-F238E27FC236}">
                    <a16:creationId xmlns:a16="http://schemas.microsoft.com/office/drawing/2014/main" id="{CB7E05C1-2B45-41A9-B264-D0729DC8873B}"/>
                  </a:ext>
                </a:extLst>
              </p:cNvPr>
              <p:cNvCxnSpPr>
                <a:cxnSpLocks/>
                <a:endCxn id="291" idx="1"/>
              </p:cNvCxnSpPr>
              <p:nvPr/>
            </p:nvCxnSpPr>
            <p:spPr>
              <a:xfrm>
                <a:off x="349448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1AB6FBE8-22B6-4660-899F-4FB64AF25E54}"/>
                  </a:ext>
                </a:extLst>
              </p:cNvPr>
              <p:cNvSpPr txBox="1"/>
              <p:nvPr/>
            </p:nvSpPr>
            <p:spPr>
              <a:xfrm>
                <a:off x="3494482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+4%</a:t>
                </a:r>
                <a:endParaRPr lang="en-ID" sz="900" b="1"/>
              </a:p>
            </p:txBody>
          </p:sp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4CA54633-A6A0-4BD0-ABF7-BFCB8C33A243}"/>
                </a:ext>
              </a:extLst>
            </p:cNvPr>
            <p:cNvGrpSpPr/>
            <p:nvPr/>
          </p:nvGrpSpPr>
          <p:grpSpPr>
            <a:xfrm>
              <a:off x="4098548" y="4155304"/>
              <a:ext cx="1476558" cy="334167"/>
              <a:chOff x="2904772" y="1592810"/>
              <a:chExt cx="1721567" cy="442823"/>
            </a:xfrm>
          </p:grpSpPr>
          <p:sp>
            <p:nvSpPr>
              <p:cNvPr id="295" name="Rounded Rectangle 8">
                <a:extLst>
                  <a:ext uri="{FF2B5EF4-FFF2-40B4-BE49-F238E27FC236}">
                    <a16:creationId xmlns:a16="http://schemas.microsoft.com/office/drawing/2014/main" id="{02357D6E-7398-498C-9A78-4F26EBA65B6A}"/>
                  </a:ext>
                </a:extLst>
              </p:cNvPr>
              <p:cNvSpPr/>
              <p:nvPr/>
            </p:nvSpPr>
            <p:spPr>
              <a:xfrm>
                <a:off x="290477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7,3</a:t>
                </a:r>
              </a:p>
            </p:txBody>
          </p:sp>
          <p:sp>
            <p:nvSpPr>
              <p:cNvPr id="296" name="Rounded Rectangle 8">
                <a:extLst>
                  <a:ext uri="{FF2B5EF4-FFF2-40B4-BE49-F238E27FC236}">
                    <a16:creationId xmlns:a16="http://schemas.microsoft.com/office/drawing/2014/main" id="{BD78ACDE-974B-4565-ACCC-1EEA34BAB549}"/>
                  </a:ext>
                </a:extLst>
              </p:cNvPr>
              <p:cNvSpPr/>
              <p:nvPr/>
            </p:nvSpPr>
            <p:spPr>
              <a:xfrm>
                <a:off x="403662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8,0</a:t>
                </a:r>
              </a:p>
            </p:txBody>
          </p:sp>
          <p:cxnSp>
            <p:nvCxnSpPr>
              <p:cNvPr id="297" name="Straight Arrow Connector 296">
                <a:extLst>
                  <a:ext uri="{FF2B5EF4-FFF2-40B4-BE49-F238E27FC236}">
                    <a16:creationId xmlns:a16="http://schemas.microsoft.com/office/drawing/2014/main" id="{7FCBB142-62EE-4BB4-A9B4-8500F395A00A}"/>
                  </a:ext>
                </a:extLst>
              </p:cNvPr>
              <p:cNvCxnSpPr>
                <a:cxnSpLocks/>
                <a:endCxn id="296" idx="1"/>
              </p:cNvCxnSpPr>
              <p:nvPr/>
            </p:nvCxnSpPr>
            <p:spPr>
              <a:xfrm>
                <a:off x="349448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EE0E4849-D46F-4D67-A189-059F608BE379}"/>
                  </a:ext>
                </a:extLst>
              </p:cNvPr>
              <p:cNvSpPr txBox="1"/>
              <p:nvPr/>
            </p:nvSpPr>
            <p:spPr>
              <a:xfrm>
                <a:off x="3494482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+9%</a:t>
                </a:r>
                <a:endParaRPr lang="en-ID" sz="900" b="1"/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347E71E3-E1EC-4E0A-93BF-31EFFCD2D497}"/>
                </a:ext>
              </a:extLst>
            </p:cNvPr>
            <p:cNvGrpSpPr/>
            <p:nvPr/>
          </p:nvGrpSpPr>
          <p:grpSpPr>
            <a:xfrm>
              <a:off x="4100495" y="4558805"/>
              <a:ext cx="1476558" cy="334167"/>
              <a:chOff x="2904772" y="1592810"/>
              <a:chExt cx="1721567" cy="442823"/>
            </a:xfrm>
          </p:grpSpPr>
          <p:sp>
            <p:nvSpPr>
              <p:cNvPr id="300" name="Rounded Rectangle 8">
                <a:extLst>
                  <a:ext uri="{FF2B5EF4-FFF2-40B4-BE49-F238E27FC236}">
                    <a16:creationId xmlns:a16="http://schemas.microsoft.com/office/drawing/2014/main" id="{33E0F657-8188-49AF-8D0A-9A3C72BDFE06}"/>
                  </a:ext>
                </a:extLst>
              </p:cNvPr>
              <p:cNvSpPr/>
              <p:nvPr/>
            </p:nvSpPr>
            <p:spPr>
              <a:xfrm>
                <a:off x="290477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7,1</a:t>
                </a:r>
              </a:p>
            </p:txBody>
          </p:sp>
          <p:sp>
            <p:nvSpPr>
              <p:cNvPr id="301" name="Rounded Rectangle 8">
                <a:extLst>
                  <a:ext uri="{FF2B5EF4-FFF2-40B4-BE49-F238E27FC236}">
                    <a16:creationId xmlns:a16="http://schemas.microsoft.com/office/drawing/2014/main" id="{80273C66-14E6-4C69-B80E-C869C29DDB18}"/>
                  </a:ext>
                </a:extLst>
              </p:cNvPr>
              <p:cNvSpPr/>
              <p:nvPr/>
            </p:nvSpPr>
            <p:spPr>
              <a:xfrm>
                <a:off x="403662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7,6</a:t>
                </a:r>
              </a:p>
            </p:txBody>
          </p:sp>
          <p:cxnSp>
            <p:nvCxnSpPr>
              <p:cNvPr id="302" name="Straight Arrow Connector 301">
                <a:extLst>
                  <a:ext uri="{FF2B5EF4-FFF2-40B4-BE49-F238E27FC236}">
                    <a16:creationId xmlns:a16="http://schemas.microsoft.com/office/drawing/2014/main" id="{DF8C686E-5BE9-47F4-A9B6-CAF39AD5504A}"/>
                  </a:ext>
                </a:extLst>
              </p:cNvPr>
              <p:cNvCxnSpPr>
                <a:cxnSpLocks/>
                <a:endCxn id="301" idx="1"/>
              </p:cNvCxnSpPr>
              <p:nvPr/>
            </p:nvCxnSpPr>
            <p:spPr>
              <a:xfrm>
                <a:off x="349448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32E3A54A-DC4E-4CD2-9D6F-3D4B6D11D18D}"/>
                  </a:ext>
                </a:extLst>
              </p:cNvPr>
              <p:cNvSpPr txBox="1"/>
              <p:nvPr/>
            </p:nvSpPr>
            <p:spPr>
              <a:xfrm>
                <a:off x="3494482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+7%</a:t>
                </a:r>
                <a:endParaRPr lang="en-ID" sz="900" b="1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6F7F5A5D-28B2-44FC-990C-D7DC37B5D37A}"/>
                </a:ext>
              </a:extLst>
            </p:cNvPr>
            <p:cNvGrpSpPr/>
            <p:nvPr/>
          </p:nvGrpSpPr>
          <p:grpSpPr>
            <a:xfrm>
              <a:off x="4100495" y="4966021"/>
              <a:ext cx="1476558" cy="334167"/>
              <a:chOff x="2904772" y="1592810"/>
              <a:chExt cx="1721567" cy="442823"/>
            </a:xfrm>
          </p:grpSpPr>
          <p:sp>
            <p:nvSpPr>
              <p:cNvPr id="305" name="Rounded Rectangle 8">
                <a:extLst>
                  <a:ext uri="{FF2B5EF4-FFF2-40B4-BE49-F238E27FC236}">
                    <a16:creationId xmlns:a16="http://schemas.microsoft.com/office/drawing/2014/main" id="{9034DC3A-29C4-41E9-854E-7A9681022B64}"/>
                  </a:ext>
                </a:extLst>
              </p:cNvPr>
              <p:cNvSpPr/>
              <p:nvPr/>
            </p:nvSpPr>
            <p:spPr>
              <a:xfrm>
                <a:off x="2904772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8,2</a:t>
                </a:r>
              </a:p>
            </p:txBody>
          </p:sp>
          <p:sp>
            <p:nvSpPr>
              <p:cNvPr id="306" name="Rounded Rectangle 8">
                <a:extLst>
                  <a:ext uri="{FF2B5EF4-FFF2-40B4-BE49-F238E27FC236}">
                    <a16:creationId xmlns:a16="http://schemas.microsoft.com/office/drawing/2014/main" id="{F1EE60F1-D33D-4414-A217-5FECDA78C767}"/>
                  </a:ext>
                </a:extLst>
              </p:cNvPr>
              <p:cNvSpPr/>
              <p:nvPr/>
            </p:nvSpPr>
            <p:spPr>
              <a:xfrm>
                <a:off x="4036628" y="1681951"/>
                <a:ext cx="589711" cy="353682"/>
              </a:xfrm>
              <a:prstGeom prst="roundRect">
                <a:avLst>
                  <a:gd name="adj" fmla="val 2330"/>
                </a:avLst>
              </a:prstGeom>
              <a:solidFill>
                <a:srgbClr val="21304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050" b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8,6</a:t>
                </a:r>
              </a:p>
            </p:txBody>
          </p:sp>
          <p:cxnSp>
            <p:nvCxnSpPr>
              <p:cNvPr id="307" name="Straight Arrow Connector 306">
                <a:extLst>
                  <a:ext uri="{FF2B5EF4-FFF2-40B4-BE49-F238E27FC236}">
                    <a16:creationId xmlns:a16="http://schemas.microsoft.com/office/drawing/2014/main" id="{8CC550FC-A5D0-4B51-AA30-27D8933B8336}"/>
                  </a:ext>
                </a:extLst>
              </p:cNvPr>
              <p:cNvCxnSpPr>
                <a:cxnSpLocks/>
                <a:endCxn id="306" idx="1"/>
              </p:cNvCxnSpPr>
              <p:nvPr/>
            </p:nvCxnSpPr>
            <p:spPr>
              <a:xfrm>
                <a:off x="3494483" y="1858792"/>
                <a:ext cx="54214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77EA4FB5-8086-42ED-9E93-B46AEFCE64B8}"/>
                  </a:ext>
                </a:extLst>
              </p:cNvPr>
              <p:cNvSpPr txBox="1"/>
              <p:nvPr/>
            </p:nvSpPr>
            <p:spPr>
              <a:xfrm>
                <a:off x="3494482" y="1592810"/>
                <a:ext cx="542145" cy="305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/>
                  <a:t>+5%</a:t>
                </a:r>
                <a:endParaRPr lang="en-ID" sz="900" b="1"/>
              </a:p>
            </p:txBody>
          </p:sp>
        </p:grp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EBB5C716-829D-480C-87D6-C6665351DA01}"/>
                </a:ext>
              </a:extLst>
            </p:cNvPr>
            <p:cNvCxnSpPr>
              <a:cxnSpLocks/>
            </p:cNvCxnSpPr>
            <p:nvPr/>
          </p:nvCxnSpPr>
          <p:spPr>
            <a:xfrm>
              <a:off x="3868000" y="1973180"/>
              <a:ext cx="0" cy="355178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661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6DB4BC-971E-4D42-927B-6CA093AA7EB8}"/>
              </a:ext>
            </a:extLst>
          </p:cNvPr>
          <p:cNvSpPr/>
          <p:nvPr/>
        </p:nvSpPr>
        <p:spPr>
          <a:xfrm>
            <a:off x="6622043" y="3117969"/>
            <a:ext cx="3113084" cy="538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D08D03-E50E-5A4F-A4CE-CDB18BCF18A2}"/>
              </a:ext>
            </a:extLst>
          </p:cNvPr>
          <p:cNvSpPr txBox="1"/>
          <p:nvPr/>
        </p:nvSpPr>
        <p:spPr>
          <a:xfrm>
            <a:off x="10108504" y="6266932"/>
            <a:ext cx="18945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latin typeface="Helvetica" pitchFamily="2" charset="0"/>
              </a:rPr>
              <a:t>www.tenggara.id</a:t>
            </a:r>
          </a:p>
        </p:txBody>
      </p:sp>
      <p:sp>
        <p:nvSpPr>
          <p:cNvPr id="5" name="Google Shape;115;p8"/>
          <p:cNvSpPr txBox="1">
            <a:spLocks noGrp="1"/>
          </p:cNvSpPr>
          <p:nvPr>
            <p:ph type="title"/>
          </p:nvPr>
        </p:nvSpPr>
        <p:spPr>
          <a:xfrm>
            <a:off x="757990" y="366010"/>
            <a:ext cx="8879306" cy="92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noAutofit/>
          </a:bodyPr>
          <a:lstStyle/>
          <a:p>
            <a:pPr marL="12700" marR="508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Helvetica"/>
                <a:ea typeface="Open Sans"/>
              </a:rPr>
              <a:t>Hampir</a:t>
            </a:r>
            <a:r>
              <a:rPr lang="en-US" sz="2000" dirty="0">
                <a:latin typeface="Helvetica"/>
                <a:ea typeface="Open Sans"/>
              </a:rPr>
              <a:t> </a:t>
            </a:r>
            <a:r>
              <a:rPr lang="en-US" sz="2000" dirty="0" err="1">
                <a:latin typeface="Helvetica"/>
                <a:ea typeface="Open Sans"/>
              </a:rPr>
              <a:t>semua</a:t>
            </a:r>
            <a:r>
              <a:rPr lang="en-US" sz="2000" dirty="0">
                <a:latin typeface="Helvetica"/>
                <a:ea typeface="Open Sans"/>
              </a:rPr>
              <a:t> UMKM </a:t>
            </a:r>
            <a:r>
              <a:rPr lang="en-US" sz="2000" dirty="0" err="1">
                <a:latin typeface="Helvetica"/>
                <a:ea typeface="Open Sans"/>
              </a:rPr>
              <a:t>mengalami</a:t>
            </a:r>
            <a:r>
              <a:rPr lang="en-US" sz="2000" dirty="0">
                <a:latin typeface="Helvetica"/>
                <a:ea typeface="Open Sans"/>
              </a:rPr>
              <a:t> </a:t>
            </a:r>
            <a:r>
              <a:rPr lang="en-US" sz="2000" dirty="0" err="1">
                <a:latin typeface="Helvetica"/>
                <a:ea typeface="Open Sans"/>
              </a:rPr>
              <a:t>penurunan</a:t>
            </a:r>
            <a:r>
              <a:rPr lang="en-US" sz="2000" dirty="0">
                <a:latin typeface="Helvetica"/>
                <a:ea typeface="Open Sans"/>
              </a:rPr>
              <a:t> </a:t>
            </a:r>
            <a:r>
              <a:rPr lang="en-US" sz="2000" dirty="0" err="1">
                <a:latin typeface="Helvetica"/>
                <a:ea typeface="Open Sans"/>
              </a:rPr>
              <a:t>pendapatan</a:t>
            </a:r>
            <a:r>
              <a:rPr lang="en-US" sz="2000" dirty="0">
                <a:latin typeface="Helvetica"/>
                <a:ea typeface="Open Sans"/>
              </a:rPr>
              <a:t> </a:t>
            </a:r>
            <a:r>
              <a:rPr lang="en-US" sz="2000" dirty="0" err="1">
                <a:latin typeface="Helvetica"/>
                <a:ea typeface="Open Sans"/>
              </a:rPr>
              <a:t>akibat</a:t>
            </a:r>
            <a:r>
              <a:rPr lang="en-US" sz="2000" dirty="0">
                <a:latin typeface="Helvetica"/>
                <a:ea typeface="Open Sans"/>
              </a:rPr>
              <a:t> </a:t>
            </a:r>
            <a:r>
              <a:rPr lang="en-US" sz="2000" dirty="0" err="1">
                <a:latin typeface="Helvetica"/>
                <a:ea typeface="Open Sans"/>
              </a:rPr>
              <a:t>pandemi</a:t>
            </a:r>
            <a:r>
              <a:rPr lang="en-US" sz="2000" dirty="0">
                <a:latin typeface="Helvetica"/>
                <a:ea typeface="Open Sans"/>
              </a:rPr>
              <a:t> </a:t>
            </a:r>
            <a:r>
              <a:rPr lang="en-US" sz="2000" dirty="0" err="1">
                <a:latin typeface="Helvetica"/>
                <a:ea typeface="Open Sans"/>
              </a:rPr>
              <a:t>dengan</a:t>
            </a:r>
            <a:r>
              <a:rPr lang="en-US" sz="2000" dirty="0">
                <a:latin typeface="Helvetica"/>
                <a:ea typeface="Open Sans"/>
              </a:rPr>
              <a:t> </a:t>
            </a:r>
            <a:r>
              <a:rPr lang="en-US" sz="2000" dirty="0" err="1">
                <a:latin typeface="Helvetica"/>
                <a:ea typeface="Open Sans"/>
              </a:rPr>
              <a:t>biaya</a:t>
            </a:r>
            <a:r>
              <a:rPr lang="en-US" sz="2000" dirty="0">
                <a:latin typeface="Helvetica"/>
                <a:ea typeface="Open Sans"/>
              </a:rPr>
              <a:t> </a:t>
            </a:r>
            <a:r>
              <a:rPr lang="en-US" sz="2000" dirty="0" err="1">
                <a:latin typeface="Helvetica"/>
                <a:ea typeface="Open Sans"/>
              </a:rPr>
              <a:t>tetap</a:t>
            </a:r>
            <a:r>
              <a:rPr lang="en-US" sz="2000" dirty="0">
                <a:latin typeface="Helvetica"/>
                <a:ea typeface="Open Sans"/>
              </a:rPr>
              <a:t> </a:t>
            </a:r>
            <a:r>
              <a:rPr lang="en-US" sz="2000" dirty="0" err="1">
                <a:latin typeface="Helvetica"/>
                <a:ea typeface="Open Sans"/>
              </a:rPr>
              <a:t>sebagai</a:t>
            </a:r>
            <a:r>
              <a:rPr lang="en-US" sz="2000" dirty="0">
                <a:latin typeface="Helvetica"/>
                <a:ea typeface="Open Sans"/>
              </a:rPr>
              <a:t> </a:t>
            </a:r>
            <a:r>
              <a:rPr lang="en-US" sz="2000" dirty="0" err="1">
                <a:latin typeface="Helvetica"/>
                <a:ea typeface="Open Sans"/>
              </a:rPr>
              <a:t>tantangan</a:t>
            </a:r>
            <a:r>
              <a:rPr lang="en-US" sz="2000" dirty="0">
                <a:latin typeface="Helvetica"/>
                <a:ea typeface="Open Sans"/>
              </a:rPr>
              <a:t> </a:t>
            </a:r>
            <a:r>
              <a:rPr lang="en-US" sz="2000" dirty="0" err="1">
                <a:latin typeface="Helvetica"/>
                <a:ea typeface="Open Sans"/>
              </a:rPr>
              <a:t>utama</a:t>
            </a:r>
            <a:endParaRPr lang="en-US" sz="2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2382999-9A8B-4680-B359-8636E41576F4}"/>
              </a:ext>
            </a:extLst>
          </p:cNvPr>
          <p:cNvSpPr txBox="1"/>
          <p:nvPr/>
        </p:nvSpPr>
        <p:spPr>
          <a:xfrm>
            <a:off x="6182956" y="3826786"/>
            <a:ext cx="451994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       </a:t>
            </a:r>
            <a:r>
              <a:rPr lang="en-US" sz="150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Biaya-biaya</a:t>
            </a:r>
            <a:r>
              <a:rPr lang="en-US" sz="150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50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tetap</a:t>
            </a:r>
            <a:r>
              <a:rPr lang="en-US" sz="150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Mikro</a:t>
            </a:r>
            <a:r>
              <a:rPr lang="en-US" sz="150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: </a:t>
            </a:r>
            <a:r>
              <a:rPr lang="en-US" sz="150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tagihan</a:t>
            </a:r>
            <a:r>
              <a:rPr lang="en-US" sz="150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50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listrik</a:t>
            </a:r>
            <a:r>
              <a:rPr lang="en-US" sz="150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dan air, </a:t>
            </a:r>
            <a:r>
              <a:rPr lang="en-US" sz="150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biaya</a:t>
            </a:r>
            <a:r>
              <a:rPr lang="en-US" sz="150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50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tetap</a:t>
            </a:r>
            <a:r>
              <a:rPr lang="en-US" sz="150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dan </a:t>
            </a:r>
            <a:r>
              <a:rPr lang="en-US" sz="150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pengeluaran</a:t>
            </a:r>
            <a:r>
              <a:rPr lang="en-US" sz="150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50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lainnya</a:t>
            </a:r>
            <a:endParaRPr lang="en-US" sz="150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Kecil dan </a:t>
            </a:r>
            <a:r>
              <a:rPr lang="en-US" sz="1500" b="1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menengah</a:t>
            </a:r>
            <a:r>
              <a:rPr lang="en-US" sz="150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: </a:t>
            </a:r>
            <a:r>
              <a:rPr lang="en-US" sz="150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gaji</a:t>
            </a:r>
            <a:r>
              <a:rPr lang="en-US" sz="150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50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pekerja</a:t>
            </a:r>
            <a:endParaRPr lang="en-US" sz="150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D38D9B0-9E3A-475B-977E-A47BA3DE3B77}"/>
              </a:ext>
            </a:extLst>
          </p:cNvPr>
          <p:cNvSpPr txBox="1"/>
          <p:nvPr/>
        </p:nvSpPr>
        <p:spPr>
          <a:xfrm>
            <a:off x="6622043" y="2117380"/>
            <a:ext cx="4710975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50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Permintaan</a:t>
            </a:r>
            <a:r>
              <a:rPr lang="en-US" sz="150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50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anjlok</a:t>
            </a:r>
            <a:endParaRPr lang="en-US" sz="150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50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Pasokan</a:t>
            </a:r>
            <a:r>
              <a:rPr lang="en-US" sz="150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en-US" sz="150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terkendala</a:t>
            </a:r>
            <a:endParaRPr lang="en-US" sz="150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E0BA51-F697-41FD-8DF4-49445355164C}"/>
              </a:ext>
            </a:extLst>
          </p:cNvPr>
          <p:cNvSpPr txBox="1"/>
          <p:nvPr/>
        </p:nvSpPr>
        <p:spPr>
          <a:xfrm>
            <a:off x="6701214" y="3189768"/>
            <a:ext cx="315290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err="1">
                <a:solidFill>
                  <a:schemeClr val="bg1"/>
                </a:solidFill>
                <a:latin typeface="Helvetica"/>
              </a:rPr>
              <a:t>Tantangan</a:t>
            </a:r>
            <a:r>
              <a:rPr lang="en-US" sz="2200" b="1">
                <a:solidFill>
                  <a:schemeClr val="bg1"/>
                </a:solidFill>
                <a:latin typeface="Helvetica"/>
              </a:rPr>
              <a:t> </a:t>
            </a:r>
            <a:r>
              <a:rPr lang="en-US" sz="2200" b="1" err="1">
                <a:solidFill>
                  <a:schemeClr val="bg1"/>
                </a:solidFill>
                <a:latin typeface="Helvetica"/>
              </a:rPr>
              <a:t>finansial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CA017-A9FF-4C5C-9696-47D899F4944C}"/>
              </a:ext>
            </a:extLst>
          </p:cNvPr>
          <p:cNvSpPr txBox="1"/>
          <p:nvPr/>
        </p:nvSpPr>
        <p:spPr>
          <a:xfrm>
            <a:off x="2250801" y="5637585"/>
            <a:ext cx="769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Apa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yang </a:t>
            </a:r>
            <a:r>
              <a:rPr lang="en-US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diperlukan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UMKM </a:t>
            </a:r>
            <a:r>
              <a:rPr lang="en-US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untuk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mengatasi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dampak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pandemi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COVID-19 dan </a:t>
            </a:r>
            <a:r>
              <a:rPr lang="en-US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bangkit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  <a:endParaRPr lang="en-ID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4489B8A-2254-4C17-9223-DA36F221AF64}"/>
              </a:ext>
            </a:extLst>
          </p:cNvPr>
          <p:cNvSpPr/>
          <p:nvPr/>
        </p:nvSpPr>
        <p:spPr>
          <a:xfrm>
            <a:off x="6622043" y="4135290"/>
            <a:ext cx="3950926" cy="8858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4139C1-5D4A-4EAF-AF6F-B3EC3D0976B9}"/>
              </a:ext>
            </a:extLst>
          </p:cNvPr>
          <p:cNvSpPr txBox="1"/>
          <p:nvPr/>
        </p:nvSpPr>
        <p:spPr>
          <a:xfrm>
            <a:off x="2529092" y="3899980"/>
            <a:ext cx="189884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err="1">
                <a:latin typeface="Helvetica"/>
                <a:ea typeface="Open Sans"/>
                <a:cs typeface="Helvetica"/>
              </a:rPr>
              <a:t>Sumber</a:t>
            </a:r>
            <a:r>
              <a:rPr lang="en-US" sz="1100">
                <a:latin typeface="Helvetica"/>
                <a:ea typeface="Open Sans"/>
                <a:cs typeface="Helvetica"/>
              </a:rPr>
              <a:t>: </a:t>
            </a:r>
            <a:r>
              <a:rPr lang="en-US" sz="1100" err="1">
                <a:latin typeface="Helvetica"/>
                <a:ea typeface="Open Sans"/>
                <a:cs typeface="Helvetica"/>
              </a:rPr>
              <a:t>Bappenas</a:t>
            </a:r>
            <a:r>
              <a:rPr lang="en-US" sz="1100">
                <a:latin typeface="Helvetica"/>
                <a:ea typeface="Open Sans"/>
                <a:cs typeface="Helvetica"/>
              </a:rPr>
              <a:t> (2020)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36613F-3E3E-42C6-9D34-18A1BE54CACF}"/>
              </a:ext>
            </a:extLst>
          </p:cNvPr>
          <p:cNvGrpSpPr/>
          <p:nvPr/>
        </p:nvGrpSpPr>
        <p:grpSpPr>
          <a:xfrm>
            <a:off x="1007197" y="4378871"/>
            <a:ext cx="2262909" cy="686994"/>
            <a:chOff x="1524734" y="2297214"/>
            <a:chExt cx="2262909" cy="68699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98AA675-63D2-4409-A506-DBF8B86A11DD}"/>
                </a:ext>
              </a:extLst>
            </p:cNvPr>
            <p:cNvSpPr/>
            <p:nvPr/>
          </p:nvSpPr>
          <p:spPr>
            <a:xfrm>
              <a:off x="1564903" y="2297214"/>
              <a:ext cx="2189198" cy="686994"/>
            </a:xfrm>
            <a:prstGeom prst="roundRect">
              <a:avLst>
                <a:gd name="adj" fmla="val 3119"/>
              </a:avLst>
            </a:prstGeom>
            <a:solidFill>
              <a:schemeClr val="bg1"/>
            </a:solidFill>
            <a:ln>
              <a:noFill/>
            </a:ln>
            <a:effectLst>
              <a:outerShdw blurRad="495300" dist="419100" dir="5400000" sx="76000" sy="76000" algn="t" rotWithShape="0">
                <a:srgbClr val="002060">
                  <a:alpha val="1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9B855C-A70C-49A8-8E1E-08350CF1174B}"/>
                </a:ext>
              </a:extLst>
            </p:cNvPr>
            <p:cNvSpPr txBox="1"/>
            <p:nvPr/>
          </p:nvSpPr>
          <p:spPr>
            <a:xfrm>
              <a:off x="2168926" y="2319947"/>
              <a:ext cx="1067964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 b="1">
                  <a:latin typeface="Helvetica"/>
                  <a:cs typeface="Helvetica"/>
                </a:rPr>
                <a:t>30 </a:t>
              </a:r>
              <a:r>
                <a:rPr lang="en-US" sz="2000" b="1" err="1">
                  <a:latin typeface="Helvetica"/>
                  <a:cs typeface="Helvetica"/>
                </a:rPr>
                <a:t>juta</a:t>
              </a:r>
              <a:endParaRPr lang="en-ID" sz="2000" b="1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0465E60-3295-43B7-A38D-487D1BC773BC}"/>
                </a:ext>
              </a:extLst>
            </p:cNvPr>
            <p:cNvSpPr txBox="1"/>
            <p:nvPr/>
          </p:nvSpPr>
          <p:spPr>
            <a:xfrm>
              <a:off x="1524734" y="2699553"/>
              <a:ext cx="2262909" cy="24622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000" b="1">
                  <a:latin typeface="Helvetica"/>
                  <a:cs typeface="Helvetica"/>
                </a:rPr>
                <a:t>UMKM gulung tikar</a:t>
              </a:r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192C71-CDDA-4DB5-8807-341FBF14A7EE}"/>
              </a:ext>
            </a:extLst>
          </p:cNvPr>
          <p:cNvGrpSpPr/>
          <p:nvPr/>
        </p:nvGrpSpPr>
        <p:grpSpPr>
          <a:xfrm>
            <a:off x="3478514" y="4379851"/>
            <a:ext cx="2262909" cy="720028"/>
            <a:chOff x="1567742" y="2273464"/>
            <a:chExt cx="2262909" cy="720028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8B3464D-9153-44DA-A747-8D488FE68005}"/>
                </a:ext>
              </a:extLst>
            </p:cNvPr>
            <p:cNvSpPr/>
            <p:nvPr/>
          </p:nvSpPr>
          <p:spPr>
            <a:xfrm>
              <a:off x="1604600" y="2297214"/>
              <a:ext cx="2189198" cy="686994"/>
            </a:xfrm>
            <a:prstGeom prst="roundRect">
              <a:avLst>
                <a:gd name="adj" fmla="val 3119"/>
              </a:avLst>
            </a:prstGeom>
            <a:solidFill>
              <a:schemeClr val="bg1"/>
            </a:solidFill>
            <a:ln>
              <a:noFill/>
            </a:ln>
            <a:effectLst>
              <a:outerShdw blurRad="495300" dist="419100" dir="5400000" sx="76000" sy="76000" algn="t" rotWithShape="0">
                <a:srgbClr val="002060">
                  <a:alpha val="1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75FEDB-F79D-4D7B-A82E-45248A10DA84}"/>
                </a:ext>
              </a:extLst>
            </p:cNvPr>
            <p:cNvSpPr txBox="1"/>
            <p:nvPr/>
          </p:nvSpPr>
          <p:spPr>
            <a:xfrm>
              <a:off x="2236844" y="2273464"/>
              <a:ext cx="924707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 b="1">
                  <a:latin typeface="Helvetica"/>
                  <a:cs typeface="Helvetica"/>
                </a:rPr>
                <a:t>7 </a:t>
              </a:r>
              <a:r>
                <a:rPr lang="en-US" sz="2000" b="1" err="1">
                  <a:latin typeface="Helvetica"/>
                  <a:cs typeface="Helvetica"/>
                </a:rPr>
                <a:t>juta</a:t>
              </a:r>
              <a:endParaRPr lang="en-ID" sz="2000" b="1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EE3222-3432-4198-B056-5EE1AC2857C4}"/>
                </a:ext>
              </a:extLst>
            </p:cNvPr>
            <p:cNvSpPr txBox="1"/>
            <p:nvPr/>
          </p:nvSpPr>
          <p:spPr>
            <a:xfrm>
              <a:off x="1567742" y="2593382"/>
              <a:ext cx="2262909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000" b="1" err="1">
                  <a:latin typeface="Helvetica"/>
                  <a:cs typeface="Helvetica"/>
                </a:rPr>
                <a:t>Pekerja</a:t>
              </a:r>
              <a:r>
                <a:rPr lang="en-US" sz="1000" b="1">
                  <a:latin typeface="Helvetica"/>
                  <a:cs typeface="Helvetica"/>
                </a:rPr>
                <a:t> UMKM </a:t>
              </a:r>
              <a:r>
                <a:rPr lang="en-US" sz="1000" b="1" err="1">
                  <a:latin typeface="Helvetica"/>
                  <a:cs typeface="Helvetica"/>
                </a:rPr>
                <a:t>kehilangan</a:t>
              </a:r>
              <a:r>
                <a:rPr lang="en-US" sz="1000" b="1">
                  <a:latin typeface="Helvetica"/>
                  <a:cs typeface="Helvetica"/>
                </a:rPr>
                <a:t> </a:t>
              </a:r>
              <a:r>
                <a:rPr lang="en-US" sz="1000" b="1" err="1">
                  <a:latin typeface="Helvetica"/>
                  <a:cs typeface="Helvetica"/>
                </a:rPr>
                <a:t>pekerjaan</a:t>
              </a:r>
              <a:endParaRPr lang="en-US" sz="1000" b="1">
                <a:latin typeface="Helvetica"/>
                <a:cs typeface="Helvetica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8C47112-40FB-4E5B-A240-AD8377E15C07}"/>
              </a:ext>
            </a:extLst>
          </p:cNvPr>
          <p:cNvSpPr txBox="1"/>
          <p:nvPr/>
        </p:nvSpPr>
        <p:spPr>
          <a:xfrm>
            <a:off x="2529092" y="5157748"/>
            <a:ext cx="189884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Sumber</a:t>
            </a:r>
            <a:r>
              <a:rPr lang="en-US" sz="110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: </a:t>
            </a:r>
            <a:r>
              <a:rPr lang="en-US" sz="110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Akumindo</a:t>
            </a:r>
            <a:r>
              <a:rPr lang="en-US" sz="110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(2020)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C94877B2-1D21-4715-BE69-75FF29EC7C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994239"/>
              </p:ext>
            </p:extLst>
          </p:nvPr>
        </p:nvGraphicFramePr>
        <p:xfrm>
          <a:off x="493295" y="1292003"/>
          <a:ext cx="5823284" cy="265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Rectangle: Rounded Corners 1">
            <a:extLst>
              <a:ext uri="{FF2B5EF4-FFF2-40B4-BE49-F238E27FC236}">
                <a16:creationId xmlns:a16="http://schemas.microsoft.com/office/drawing/2014/main" id="{58D16578-959D-324B-ABDC-5DF6E58DDA2E}"/>
              </a:ext>
            </a:extLst>
          </p:cNvPr>
          <p:cNvSpPr/>
          <p:nvPr/>
        </p:nvSpPr>
        <p:spPr>
          <a:xfrm>
            <a:off x="6622042" y="1363802"/>
            <a:ext cx="3559955" cy="538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4B3850-A158-254B-8D9F-B35E992059D9}"/>
              </a:ext>
            </a:extLst>
          </p:cNvPr>
          <p:cNvSpPr txBox="1"/>
          <p:nvPr/>
        </p:nvSpPr>
        <p:spPr>
          <a:xfrm>
            <a:off x="6701214" y="1435601"/>
            <a:ext cx="355995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err="1">
                <a:solidFill>
                  <a:schemeClr val="bg1"/>
                </a:solidFill>
                <a:latin typeface="Helvetica"/>
              </a:rPr>
              <a:t>Tantangan</a:t>
            </a:r>
            <a:r>
              <a:rPr lang="en-US" sz="2200" b="1">
                <a:solidFill>
                  <a:schemeClr val="bg1"/>
                </a:solidFill>
                <a:latin typeface="Helvetica"/>
              </a:rPr>
              <a:t> non-</a:t>
            </a:r>
            <a:r>
              <a:rPr lang="en-US" sz="2200" b="1" err="1">
                <a:solidFill>
                  <a:schemeClr val="bg1"/>
                </a:solidFill>
                <a:latin typeface="Helvetica"/>
              </a:rPr>
              <a:t>finansial</a:t>
            </a:r>
            <a:endParaRPr lang="en-US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3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A53F-7361-4ED9-967E-DC9A1905C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508"/>
            <a:ext cx="8978660" cy="802917"/>
          </a:xfrm>
        </p:spPr>
        <p:txBody>
          <a:bodyPr/>
          <a:lstStyle/>
          <a:p>
            <a:r>
              <a:rPr lang="en-US">
                <a:latin typeface="Helvetica"/>
                <a:ea typeface="Open Sans"/>
                <a:cs typeface="Helvetica"/>
              </a:rPr>
              <a:t>Kisah PT </a:t>
            </a:r>
            <a:r>
              <a:rPr lang="en-US" err="1">
                <a:latin typeface="Helvetica"/>
                <a:ea typeface="Open Sans"/>
                <a:cs typeface="Helvetica"/>
              </a:rPr>
              <a:t>Holin</a:t>
            </a:r>
            <a:r>
              <a:rPr lang="en-US">
                <a:latin typeface="Helvetica"/>
                <a:ea typeface="Open Sans"/>
                <a:cs typeface="Helvetica"/>
              </a:rPr>
              <a:t> Indo Persada</a:t>
            </a:r>
            <a:endParaRPr lang="en-ID">
              <a:latin typeface="Helvetica"/>
              <a:ea typeface="Open Sans"/>
              <a:cs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88C98-140E-48C2-B4CF-6E6581B63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1531"/>
            <a:ext cx="9925050" cy="46078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 err="1">
                <a:solidFill>
                  <a:srgbClr val="000000"/>
                </a:solidFill>
              </a:rPr>
              <a:t>S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elama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pandemi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dan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sebelum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memperoleh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pinjaman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dari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Investree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, PT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Holin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terpaksa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untuk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menutup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beberapa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proyek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Alhasil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perusahaannya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mendapat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lebih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sedikit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proyek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yang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mengakibatkan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adanya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penurunan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pendapatan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 Agar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usahanya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tetap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berjalan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ia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mengalokasikan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gajinya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untuk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para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pekerja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dan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operasional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usahanya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 Hal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ini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berdampak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pada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kesejahteraan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psikologisnya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serta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keluarganya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Sebelumnya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ia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dapat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membeli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mainan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untuk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anaknya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setiap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minggu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namun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setelahnya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ia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hanya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dapat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membeli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mainan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sebulan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sekali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 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 err="1">
                <a:ea typeface="Open Sans"/>
              </a:rPr>
              <a:t>Bagaimana</a:t>
            </a:r>
            <a:r>
              <a:rPr lang="en-US" sz="1600" b="1" dirty="0">
                <a:ea typeface="Open Sans"/>
              </a:rPr>
              <a:t> </a:t>
            </a:r>
            <a:r>
              <a:rPr lang="en-US" sz="1600" b="1" dirty="0" err="1">
                <a:ea typeface="Open Sans"/>
              </a:rPr>
              <a:t>akses</a:t>
            </a:r>
            <a:r>
              <a:rPr lang="en-US" sz="1600" b="1" dirty="0">
                <a:ea typeface="Open Sans"/>
              </a:rPr>
              <a:t> </a:t>
            </a:r>
            <a:r>
              <a:rPr lang="en-US" sz="1600" b="1" dirty="0" err="1">
                <a:ea typeface="Open Sans"/>
              </a:rPr>
              <a:t>pinjaman</a:t>
            </a:r>
            <a:r>
              <a:rPr lang="en-US" sz="1600" b="1" dirty="0">
                <a:ea typeface="Open Sans"/>
              </a:rPr>
              <a:t> </a:t>
            </a:r>
            <a:r>
              <a:rPr lang="en-US" sz="1600" b="1" dirty="0" err="1">
                <a:ea typeface="Open Sans"/>
              </a:rPr>
              <a:t>dari</a:t>
            </a:r>
            <a:r>
              <a:rPr lang="en-US" sz="1600" b="1" dirty="0">
                <a:ea typeface="Open Sans"/>
              </a:rPr>
              <a:t> Investree </a:t>
            </a:r>
            <a:r>
              <a:rPr lang="en-US" sz="1600" b="1" dirty="0" err="1">
                <a:ea typeface="Open Sans"/>
              </a:rPr>
              <a:t>meningkatkan</a:t>
            </a:r>
            <a:r>
              <a:rPr lang="en-US" sz="1600" b="1" dirty="0">
                <a:ea typeface="Open Sans"/>
              </a:rPr>
              <a:t> </a:t>
            </a:r>
            <a:r>
              <a:rPr lang="en-US" sz="1600" b="1" dirty="0" err="1">
                <a:ea typeface="Open Sans"/>
              </a:rPr>
              <a:t>kualitas</a:t>
            </a:r>
            <a:r>
              <a:rPr lang="en-US" sz="1600" b="1" dirty="0">
                <a:ea typeface="Open Sans"/>
              </a:rPr>
              <a:t> </a:t>
            </a:r>
            <a:r>
              <a:rPr lang="en-US" sz="1600" b="1" dirty="0" err="1">
                <a:ea typeface="Open Sans"/>
              </a:rPr>
              <a:t>hidup</a:t>
            </a:r>
            <a:r>
              <a:rPr lang="en-US" sz="1600" b="1" dirty="0">
                <a:ea typeface="Open Sans"/>
              </a:rPr>
              <a:t> PT </a:t>
            </a:r>
            <a:r>
              <a:rPr lang="en-US" sz="1600" b="1" dirty="0" err="1">
                <a:ea typeface="Open Sans"/>
              </a:rPr>
              <a:t>Holin</a:t>
            </a:r>
            <a:r>
              <a:rPr lang="en-US" sz="1600" b="1" dirty="0">
                <a:ea typeface="Open Sans"/>
              </a:rPr>
              <a:t>?</a:t>
            </a:r>
          </a:p>
          <a:p>
            <a:pPr marL="0" indent="0">
              <a:buNone/>
            </a:pPr>
            <a:r>
              <a:rPr lang="en-US" sz="1600" b="0" i="0" dirty="0" err="1">
                <a:solidFill>
                  <a:srgbClr val="000000"/>
                </a:solidFill>
                <a:effectLst/>
              </a:rPr>
              <a:t>Pinjaman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Investree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memungkinkan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PT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Holin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untuk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mengambil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lebih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banyak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proyek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Akibatnya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perusahaan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ini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dapat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menikmati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adanya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peningkatan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pendapatan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 Dari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sini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kesejahteraan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psikologis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PT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Holin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meningkat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karena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hidupnya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hampir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kembali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normal dan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dia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bisa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membeli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mainan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lebih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sering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untuk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anaknya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 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i="1" dirty="0"/>
              <a:t>“</a:t>
            </a:r>
            <a:r>
              <a:rPr lang="en-US" sz="1600" i="1" dirty="0" err="1"/>
              <a:t>Investree</a:t>
            </a:r>
            <a:r>
              <a:rPr lang="en-US" sz="1600" i="1" dirty="0"/>
              <a:t> </a:t>
            </a:r>
            <a:r>
              <a:rPr lang="en-US" sz="1600" i="1" dirty="0" err="1"/>
              <a:t>sumbangsihnya</a:t>
            </a:r>
            <a:r>
              <a:rPr lang="en-US" sz="1600" i="1" dirty="0"/>
              <a:t> </a:t>
            </a:r>
            <a:r>
              <a:rPr lang="en-US" sz="1600" i="1" dirty="0" err="1"/>
              <a:t>besar</a:t>
            </a:r>
            <a:r>
              <a:rPr lang="en-US" sz="1600" i="1" dirty="0"/>
              <a:t> </a:t>
            </a:r>
            <a:r>
              <a:rPr lang="en-US" sz="1600" i="1" dirty="0" err="1"/>
              <a:t>sekali</a:t>
            </a:r>
            <a:r>
              <a:rPr lang="en-US" sz="1600" i="1" dirty="0"/>
              <a:t>, </a:t>
            </a:r>
            <a:r>
              <a:rPr lang="en-US" sz="1600" i="1" dirty="0" err="1"/>
              <a:t>jujur</a:t>
            </a:r>
            <a:r>
              <a:rPr lang="en-US" sz="1600" i="1" dirty="0"/>
              <a:t> </a:t>
            </a:r>
            <a:r>
              <a:rPr lang="en-US" sz="1600" i="1" dirty="0" err="1"/>
              <a:t>besar</a:t>
            </a:r>
            <a:r>
              <a:rPr lang="en-US" sz="1600" i="1" dirty="0"/>
              <a:t> </a:t>
            </a:r>
            <a:r>
              <a:rPr lang="en-US" sz="1600" i="1" dirty="0" err="1"/>
              <a:t>sekali</a:t>
            </a:r>
            <a:r>
              <a:rPr lang="en-US" sz="1600" i="1" dirty="0"/>
              <a:t>. Saya </a:t>
            </a:r>
            <a:r>
              <a:rPr lang="en-US" sz="1600" i="1" dirty="0" err="1"/>
              <a:t>merasa</a:t>
            </a:r>
            <a:r>
              <a:rPr lang="en-US" sz="1600" i="1" dirty="0"/>
              <a:t> super </a:t>
            </a:r>
            <a:r>
              <a:rPr lang="en-US" sz="1600" i="1" dirty="0" err="1"/>
              <a:t>super</a:t>
            </a:r>
            <a:r>
              <a:rPr lang="en-US" sz="1600" i="1" dirty="0"/>
              <a:t> </a:t>
            </a:r>
            <a:r>
              <a:rPr lang="en-US" sz="1600" i="1" dirty="0" err="1"/>
              <a:t>dibantu</a:t>
            </a:r>
            <a:r>
              <a:rPr lang="en-US" sz="1600" i="1" dirty="0"/>
              <a:t> oleh </a:t>
            </a:r>
            <a:r>
              <a:rPr lang="en-US" sz="1600" i="1" dirty="0" err="1"/>
              <a:t>Investree</a:t>
            </a:r>
            <a:r>
              <a:rPr lang="en-US" sz="1600" i="1" dirty="0"/>
              <a:t> pada </a:t>
            </a:r>
            <a:r>
              <a:rPr lang="en-US" sz="1600" i="1" dirty="0" err="1"/>
              <a:t>saat</a:t>
            </a:r>
            <a:r>
              <a:rPr lang="en-US" sz="1600" i="1" dirty="0"/>
              <a:t> </a:t>
            </a:r>
            <a:r>
              <a:rPr lang="en-US" sz="1600" i="1" dirty="0" err="1"/>
              <a:t>momen</a:t>
            </a:r>
            <a:r>
              <a:rPr lang="en-US" sz="1600" i="1" dirty="0"/>
              <a:t> </a:t>
            </a:r>
            <a:r>
              <a:rPr lang="en-US" sz="1600" i="1" dirty="0" err="1"/>
              <a:t>itu</a:t>
            </a:r>
            <a:r>
              <a:rPr lang="en-US" sz="1600" i="1" dirty="0"/>
              <a:t>, </a:t>
            </a:r>
            <a:r>
              <a:rPr lang="en-US" sz="1600" i="1" dirty="0" err="1"/>
              <a:t>kenapa</a:t>
            </a:r>
            <a:r>
              <a:rPr lang="en-US" sz="1600" i="1" dirty="0"/>
              <a:t>? Karena </a:t>
            </a:r>
            <a:r>
              <a:rPr lang="en-US" sz="1600" i="1" dirty="0" err="1"/>
              <a:t>ada</a:t>
            </a:r>
            <a:r>
              <a:rPr lang="en-US" sz="1600" i="1" dirty="0"/>
              <a:t> </a:t>
            </a:r>
            <a:r>
              <a:rPr lang="en-US" sz="1600" i="1" dirty="0" err="1"/>
              <a:t>beberapa</a:t>
            </a:r>
            <a:r>
              <a:rPr lang="en-US" sz="1600" i="1" dirty="0"/>
              <a:t> </a:t>
            </a:r>
            <a:r>
              <a:rPr lang="en-US" sz="1600" i="1" dirty="0" err="1"/>
              <a:t>pekerjaan</a:t>
            </a:r>
            <a:r>
              <a:rPr lang="en-US" sz="1600" i="1" dirty="0"/>
              <a:t> yang </a:t>
            </a:r>
            <a:r>
              <a:rPr lang="en-US" sz="1600" i="1" dirty="0" err="1"/>
              <a:t>mereka</a:t>
            </a:r>
            <a:r>
              <a:rPr lang="en-US" sz="1600" i="1" dirty="0"/>
              <a:t> </a:t>
            </a:r>
            <a:r>
              <a:rPr lang="en-US" sz="1600" i="1" dirty="0" err="1"/>
              <a:t>tetap</a:t>
            </a:r>
            <a:r>
              <a:rPr lang="en-US" sz="1600" i="1" dirty="0"/>
              <a:t> support. [</a:t>
            </a:r>
            <a:r>
              <a:rPr lang="en-US" sz="1600" i="1" dirty="0" err="1"/>
              <a:t>Tentang</a:t>
            </a:r>
            <a:r>
              <a:rPr lang="en-US" sz="1600" i="1" dirty="0"/>
              <a:t> </a:t>
            </a:r>
            <a:r>
              <a:rPr lang="en-US" sz="1600" i="1" dirty="0" err="1"/>
              <a:t>pembelian</a:t>
            </a:r>
            <a:r>
              <a:rPr lang="en-US" sz="1600" i="1" dirty="0"/>
              <a:t> </a:t>
            </a:r>
            <a:r>
              <a:rPr lang="en-US" sz="1600" i="1" dirty="0" err="1"/>
              <a:t>mainan</a:t>
            </a:r>
            <a:r>
              <a:rPr lang="en-US" sz="1600" i="1" dirty="0"/>
              <a:t> </a:t>
            </a:r>
            <a:r>
              <a:rPr lang="en-US" sz="1600" i="1" dirty="0" err="1"/>
              <a:t>setiap</a:t>
            </a:r>
            <a:r>
              <a:rPr lang="en-US" sz="1600" i="1" dirty="0"/>
              <a:t> </a:t>
            </a:r>
            <a:r>
              <a:rPr lang="en-US" sz="1600" i="1" dirty="0" err="1"/>
              <a:t>minggu</a:t>
            </a:r>
            <a:r>
              <a:rPr lang="en-US" sz="1600" i="1" dirty="0"/>
              <a:t>] </a:t>
            </a:r>
            <a:r>
              <a:rPr lang="en-US" sz="1600" i="1" dirty="0" err="1"/>
              <a:t>Sekarang</a:t>
            </a:r>
            <a:r>
              <a:rPr lang="en-US" sz="1600" i="1" dirty="0"/>
              <a:t> </a:t>
            </a:r>
            <a:r>
              <a:rPr lang="en-US" sz="1600" i="1" dirty="0" err="1"/>
              <a:t>sudah</a:t>
            </a:r>
            <a:r>
              <a:rPr lang="en-US" sz="1600" i="1" dirty="0"/>
              <a:t> </a:t>
            </a:r>
            <a:r>
              <a:rPr lang="en-US" sz="1600" i="1" dirty="0" err="1"/>
              <a:t>mulai</a:t>
            </a:r>
            <a:r>
              <a:rPr lang="en-US" sz="1600" i="1" dirty="0"/>
              <a:t> </a:t>
            </a:r>
            <a:r>
              <a:rPr lang="en-US" sz="1600" i="1" dirty="0" err="1"/>
              <a:t>kembali</a:t>
            </a:r>
            <a:r>
              <a:rPr lang="en-US" sz="1600" i="1" dirty="0"/>
              <a:t> </a:t>
            </a:r>
            <a:r>
              <a:rPr lang="en-US" sz="1600" i="1" dirty="0" err="1"/>
              <a:t>seperti</a:t>
            </a:r>
            <a:r>
              <a:rPr lang="en-US" sz="1600" i="1" dirty="0"/>
              <a:t> normal, </a:t>
            </a:r>
            <a:r>
              <a:rPr lang="en-US" sz="1600" i="1" dirty="0" err="1"/>
              <a:t>dengan</a:t>
            </a:r>
            <a:r>
              <a:rPr lang="en-US" sz="1600" i="1" dirty="0"/>
              <a:t> </a:t>
            </a:r>
            <a:r>
              <a:rPr lang="en-US" sz="1600" i="1" dirty="0" err="1"/>
              <a:t>banyaknya</a:t>
            </a:r>
            <a:r>
              <a:rPr lang="en-US" sz="1600" i="1" dirty="0"/>
              <a:t> </a:t>
            </a:r>
            <a:r>
              <a:rPr lang="en-US" sz="1600" i="1" dirty="0" err="1"/>
              <a:t>pekerjaan</a:t>
            </a:r>
            <a:r>
              <a:rPr lang="en-US" sz="1600" i="1" dirty="0"/>
              <a:t>, </a:t>
            </a:r>
            <a:r>
              <a:rPr lang="en-US" sz="1600" i="1" dirty="0" err="1"/>
              <a:t>kita</a:t>
            </a:r>
            <a:r>
              <a:rPr lang="en-US" sz="1600" i="1" dirty="0"/>
              <a:t> happy </a:t>
            </a:r>
            <a:r>
              <a:rPr lang="en-US" sz="1600" i="1" dirty="0" err="1"/>
              <a:t>sih</a:t>
            </a:r>
            <a:r>
              <a:rPr lang="en-US" sz="1600" i="1" dirty="0"/>
              <a:t>.”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1841823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60;p25">
            <a:extLst>
              <a:ext uri="{FF2B5EF4-FFF2-40B4-BE49-F238E27FC236}">
                <a16:creationId xmlns:a16="http://schemas.microsoft.com/office/drawing/2014/main" id="{FA316740-E775-0043-944B-9F676B01958D}"/>
              </a:ext>
            </a:extLst>
          </p:cNvPr>
          <p:cNvSpPr txBox="1"/>
          <p:nvPr/>
        </p:nvSpPr>
        <p:spPr>
          <a:xfrm>
            <a:off x="3426941" y="1984248"/>
            <a:ext cx="4010388" cy="115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u="none" strike="noStrike" cap="none">
                <a:solidFill>
                  <a:schemeClr val="dk1"/>
                </a:solidFill>
                <a:latin typeface="Helvetica" pitchFamily="2" charset="0"/>
                <a:ea typeface="Arial"/>
                <a:cs typeface="Arial"/>
                <a:sym typeface="Arial"/>
              </a:rPr>
              <a:t>Thank you</a:t>
            </a:r>
            <a:endParaRPr b="1"/>
          </a:p>
        </p:txBody>
      </p:sp>
      <p:sp>
        <p:nvSpPr>
          <p:cNvPr id="12" name="Google Shape;163;p25">
            <a:extLst>
              <a:ext uri="{FF2B5EF4-FFF2-40B4-BE49-F238E27FC236}">
                <a16:creationId xmlns:a16="http://schemas.microsoft.com/office/drawing/2014/main" id="{6CE4BEAB-DD54-1140-956F-910F270E2849}"/>
              </a:ext>
            </a:extLst>
          </p:cNvPr>
          <p:cNvSpPr txBox="1"/>
          <p:nvPr/>
        </p:nvSpPr>
        <p:spPr>
          <a:xfrm>
            <a:off x="3426941" y="3603878"/>
            <a:ext cx="620394" cy="1239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u="none" strike="noStrike" cap="none">
                <a:solidFill>
                  <a:schemeClr val="dk1"/>
                </a:solidFill>
                <a:latin typeface="Helvetica" pitchFamily="2" charset="0"/>
                <a:ea typeface="Arial"/>
                <a:cs typeface="Arial"/>
                <a:sym typeface="Arial"/>
              </a:rPr>
              <a:t>E.</a:t>
            </a:r>
            <a:endParaRPr b="1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u="none" strike="noStrike" cap="none">
                <a:solidFill>
                  <a:schemeClr val="dk1"/>
                </a:solidFill>
                <a:latin typeface="Helvetica" pitchFamily="2" charset="0"/>
                <a:ea typeface="Arial"/>
                <a:cs typeface="Arial"/>
                <a:sym typeface="Arial"/>
              </a:rPr>
              <a:t>P.</a:t>
            </a:r>
            <a:endParaRPr b="1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u="none" strike="noStrike" cap="none">
                <a:solidFill>
                  <a:schemeClr val="dk1"/>
                </a:solidFill>
                <a:latin typeface="Helvetica" pitchFamily="2" charset="0"/>
                <a:ea typeface="Arial"/>
                <a:cs typeface="Arial"/>
                <a:sym typeface="Arial"/>
              </a:rPr>
              <a:t>W.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u="none" strike="noStrike" cap="none">
                <a:solidFill>
                  <a:schemeClr val="dk1"/>
                </a:solidFill>
                <a:latin typeface="Helvetica" pitchFamily="2" charset="0"/>
                <a:ea typeface="Arial"/>
                <a:cs typeface="Arial"/>
                <a:sym typeface="Arial"/>
              </a:rPr>
              <a:t>A.</a:t>
            </a:r>
            <a:endParaRPr b="1"/>
          </a:p>
        </p:txBody>
      </p:sp>
      <p:sp>
        <p:nvSpPr>
          <p:cNvPr id="13" name="Google Shape;164;p25">
            <a:extLst>
              <a:ext uri="{FF2B5EF4-FFF2-40B4-BE49-F238E27FC236}">
                <a16:creationId xmlns:a16="http://schemas.microsoft.com/office/drawing/2014/main" id="{C6BD6B62-6554-9349-B2FF-AC2D2D68F7FC}"/>
              </a:ext>
            </a:extLst>
          </p:cNvPr>
          <p:cNvSpPr txBox="1"/>
          <p:nvPr/>
        </p:nvSpPr>
        <p:spPr>
          <a:xfrm>
            <a:off x="3426941" y="3254122"/>
            <a:ext cx="3786059" cy="57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u="none" strike="noStrike" cap="none">
                <a:solidFill>
                  <a:schemeClr val="dk1"/>
                </a:solidFill>
                <a:latin typeface="Helvetica" pitchFamily="2" charset="0"/>
                <a:ea typeface="Arial"/>
                <a:cs typeface="Arial"/>
                <a:sym typeface="Arial"/>
              </a:rPr>
              <a:t>Stella </a:t>
            </a:r>
            <a:r>
              <a:rPr lang="en-US" sz="1400" b="1" u="none" strike="noStrike" cap="none" err="1">
                <a:solidFill>
                  <a:schemeClr val="dk1"/>
                </a:solidFill>
                <a:latin typeface="Helvetica" pitchFamily="2" charset="0"/>
                <a:ea typeface="Arial"/>
                <a:cs typeface="Arial"/>
                <a:sym typeface="Arial"/>
              </a:rPr>
              <a:t>Kusumawardhani</a:t>
            </a:r>
            <a:endParaRPr sz="1400" b="1" u="none" strike="noStrike" cap="none">
              <a:solidFill>
                <a:schemeClr val="dk1"/>
              </a:solidFill>
              <a:latin typeface="Helvetica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65;p25">
            <a:extLst>
              <a:ext uri="{FF2B5EF4-FFF2-40B4-BE49-F238E27FC236}">
                <a16:creationId xmlns:a16="http://schemas.microsoft.com/office/drawing/2014/main" id="{FE89825B-56AC-1548-A894-EF7B375175FF}"/>
              </a:ext>
            </a:extLst>
          </p:cNvPr>
          <p:cNvSpPr txBox="1"/>
          <p:nvPr/>
        </p:nvSpPr>
        <p:spPr>
          <a:xfrm>
            <a:off x="3737138" y="3603878"/>
            <a:ext cx="3786058" cy="2769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u="none" strike="noStrike" cap="none" err="1">
                <a:solidFill>
                  <a:schemeClr val="dk1"/>
                </a:solidFill>
                <a:latin typeface="Helvetica" pitchFamily="2" charset="0"/>
                <a:ea typeface="Arial"/>
                <a:cs typeface="Arial" panose="020B0604020202020204" pitchFamily="34" charset="0"/>
                <a:sym typeface="Arial"/>
              </a:rPr>
              <a:t>stella@</a:t>
            </a:r>
            <a:r>
              <a:rPr lang="en-US" sz="1400" u="none" strike="noStrike" cap="none">
                <a:solidFill>
                  <a:schemeClr val="dk1"/>
                </a:solidFill>
                <a:latin typeface="Helvetica" pitchFamily="2" charset="0"/>
                <a:ea typeface="Arial"/>
                <a:cs typeface="Arial" panose="020B0604020202020204" pitchFamily="34" charset="0"/>
                <a:sym typeface="Arial"/>
              </a:rPr>
              <a:t>tenggara.id</a:t>
            </a:r>
            <a:endParaRPr sz="1400" u="none" strike="noStrike" cap="none">
              <a:solidFill>
                <a:schemeClr val="dk1"/>
              </a:solidFill>
              <a:latin typeface="Helvetica" pitchFamily="2" charset="0"/>
              <a:ea typeface="Arial"/>
              <a:cs typeface="Arial" panose="020B0604020202020204" pitchFamily="34" charset="0"/>
              <a:sym typeface="Arial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US" sz="1400">
                <a:solidFill>
                  <a:schemeClr val="dk1"/>
                </a:solidFill>
                <a:latin typeface="Helvetica" pitchFamily="2" charset="0"/>
                <a:cs typeface="Arial" panose="020B0604020202020204" pitchFamily="34" charset="0"/>
              </a:rPr>
              <a:t>+62 811 933 691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US" sz="1400">
                <a:solidFill>
                  <a:schemeClr val="dk1"/>
                </a:solidFill>
                <a:latin typeface="Helvetica" pitchFamily="2" charset="0"/>
                <a:cs typeface="Arial" panose="020B0604020202020204" pitchFamily="34" charset="0"/>
              </a:rPr>
              <a:t>www.tenggara.id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US" sz="1400">
                <a:solidFill>
                  <a:schemeClr val="dk1"/>
                </a:solidFill>
                <a:latin typeface="Helvetica" pitchFamily="2" charset="0"/>
                <a:cs typeface="Arial" panose="020B0604020202020204" pitchFamily="34" charset="0"/>
              </a:rPr>
              <a:t>The </a:t>
            </a:r>
            <a:r>
              <a:rPr lang="en-US" sz="1400" u="none" strike="noStrike" cap="none">
                <a:solidFill>
                  <a:schemeClr val="dk1"/>
                </a:solidFill>
                <a:latin typeface="Helvetica" pitchFamily="2" charset="0"/>
                <a:ea typeface="Arial"/>
                <a:cs typeface="Arial" panose="020B0604020202020204" pitchFamily="34" charset="0"/>
                <a:sym typeface="Arial"/>
              </a:rPr>
              <a:t>Jakarta Post Building</a:t>
            </a:r>
            <a:endParaRPr sz="1400">
              <a:latin typeface="Helvetica" pitchFamily="2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u="none" strike="noStrike" cap="none" err="1">
                <a:solidFill>
                  <a:schemeClr val="dk1"/>
                </a:solidFill>
                <a:latin typeface="Helvetica" pitchFamily="2" charset="0"/>
                <a:ea typeface="Arial"/>
                <a:cs typeface="Arial" panose="020B0604020202020204" pitchFamily="34" charset="0"/>
                <a:sym typeface="Arial"/>
              </a:rPr>
              <a:t>Palmerah</a:t>
            </a:r>
            <a:r>
              <a:rPr lang="en-US" sz="1400" u="none" strike="noStrike" cap="none">
                <a:solidFill>
                  <a:schemeClr val="dk1"/>
                </a:solidFill>
                <a:latin typeface="Helvetica" pitchFamily="2" charset="0"/>
                <a:ea typeface="Arial"/>
                <a:cs typeface="Arial" panose="020B0604020202020204" pitchFamily="34" charset="0"/>
                <a:sym typeface="Arial"/>
              </a:rPr>
              <a:t> Barat 142-143,</a:t>
            </a:r>
            <a:endParaRPr sz="1400">
              <a:latin typeface="Helvetica" pitchFamily="2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u="none" strike="noStrike" cap="none">
                <a:solidFill>
                  <a:schemeClr val="dk1"/>
                </a:solidFill>
                <a:latin typeface="Helvetica" pitchFamily="2" charset="0"/>
                <a:ea typeface="Arial"/>
                <a:cs typeface="Arial" panose="020B0604020202020204" pitchFamily="34" charset="0"/>
                <a:sym typeface="Arial"/>
              </a:rPr>
              <a:t>Jakarta 10270</a:t>
            </a:r>
            <a:endParaRPr sz="1400">
              <a:latin typeface="Helvetica" pitchFamily="2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u="none" strike="noStrike" cap="none">
                <a:solidFill>
                  <a:schemeClr val="dk1"/>
                </a:solidFill>
                <a:latin typeface="Helvetica" pitchFamily="2" charset="0"/>
                <a:ea typeface="Arial"/>
                <a:cs typeface="Arial" panose="020B0604020202020204" pitchFamily="34" charset="0"/>
                <a:sym typeface="Arial"/>
              </a:rPr>
              <a:t>www.tenggara.id</a:t>
            </a:r>
            <a:endParaRPr sz="1400" u="none" strike="noStrike" cap="none">
              <a:solidFill>
                <a:schemeClr val="dk1"/>
              </a:solidFill>
              <a:latin typeface="Helvetica" pitchFamily="2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8" name="Picture 7" descr="A large city&#10;&#10;Description automatically generated">
            <a:extLst>
              <a:ext uri="{FF2B5EF4-FFF2-40B4-BE49-F238E27FC236}">
                <a16:creationId xmlns:a16="http://schemas.microsoft.com/office/drawing/2014/main" id="{38056361-F850-2E4B-BE17-2C923E9DEE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59682" r="13063" b="23390"/>
          <a:stretch/>
        </p:blipFill>
        <p:spPr>
          <a:xfrm>
            <a:off x="0" y="2342265"/>
            <a:ext cx="2931887" cy="79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3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4971-80F6-4A25-A441-1D204ADBE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304" y="2326963"/>
            <a:ext cx="9919277" cy="1588366"/>
          </a:xfrm>
        </p:spPr>
        <p:txBody>
          <a:bodyPr>
            <a:normAutofit/>
          </a:bodyPr>
          <a:lstStyle/>
          <a:p>
            <a:r>
              <a:rPr lang="en-US" sz="3200" dirty="0" err="1"/>
              <a:t>Studi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dirty="0" err="1"/>
              <a:t>Dampak</a:t>
            </a:r>
            <a:r>
              <a:rPr lang="en-US" sz="3200" dirty="0"/>
              <a:t> Investree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ketahanan</a:t>
            </a:r>
            <a:r>
              <a:rPr lang="en-US" sz="3200" dirty="0"/>
              <a:t> UMKM di masa </a:t>
            </a:r>
            <a:r>
              <a:rPr lang="en-US" sz="3200" dirty="0" err="1"/>
              <a:t>pandemi</a:t>
            </a:r>
            <a:r>
              <a:rPr lang="en-US" sz="3200" dirty="0"/>
              <a:t> COVID-19</a:t>
            </a:r>
            <a:endParaRPr lang="en-ID" sz="3200" dirty="0"/>
          </a:p>
        </p:txBody>
      </p:sp>
      <p:pic>
        <p:nvPicPr>
          <p:cNvPr id="4" name="Picture 3" descr="A large city&#10;&#10;Description automatically generated">
            <a:extLst>
              <a:ext uri="{FF2B5EF4-FFF2-40B4-BE49-F238E27FC236}">
                <a16:creationId xmlns:a16="http://schemas.microsoft.com/office/drawing/2014/main" id="{413888ED-771B-4DF2-B665-D2A17E5430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59682" r="13063" b="23390"/>
          <a:stretch/>
        </p:blipFill>
        <p:spPr>
          <a:xfrm>
            <a:off x="0" y="2721945"/>
            <a:ext cx="1308100" cy="79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2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C592D-3F5B-4C21-BE97-203665A9A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911" y="394633"/>
            <a:ext cx="8978660" cy="739056"/>
          </a:xfrm>
        </p:spPr>
        <p:txBody>
          <a:bodyPr>
            <a:normAutofit/>
          </a:bodyPr>
          <a:lstStyle/>
          <a:p>
            <a:r>
              <a:rPr lang="en-ID" sz="2000" err="1"/>
              <a:t>Metodologi</a:t>
            </a:r>
            <a:r>
              <a:rPr lang="en-ID" sz="2000"/>
              <a:t> – </a:t>
            </a:r>
            <a:r>
              <a:rPr lang="en-ID" sz="2000" err="1"/>
              <a:t>Kuantitatif</a:t>
            </a:r>
            <a:endParaRPr lang="en-ID" sz="200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0A558C-3710-4B47-8DAD-594721EF29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948825"/>
              </p:ext>
            </p:extLst>
          </p:nvPr>
        </p:nvGraphicFramePr>
        <p:xfrm>
          <a:off x="974911" y="1133689"/>
          <a:ext cx="9908241" cy="4931904"/>
        </p:xfrm>
        <a:graphic>
          <a:graphicData uri="http://schemas.openxmlformats.org/drawingml/2006/table">
            <a:tbl>
              <a:tblPr/>
              <a:tblGrid>
                <a:gridCol w="1786762">
                  <a:extLst>
                    <a:ext uri="{9D8B030D-6E8A-4147-A177-3AD203B41FA5}">
                      <a16:colId xmlns:a16="http://schemas.microsoft.com/office/drawing/2014/main" val="3848091591"/>
                    </a:ext>
                  </a:extLst>
                </a:gridCol>
                <a:gridCol w="8121479">
                  <a:extLst>
                    <a:ext uri="{9D8B030D-6E8A-4147-A177-3AD203B41FA5}">
                      <a16:colId xmlns:a16="http://schemas.microsoft.com/office/drawing/2014/main" val="1457256824"/>
                    </a:ext>
                  </a:extLst>
                </a:gridCol>
              </a:tblGrid>
              <a:tr h="414599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  <a:ea typeface="Open Sans"/>
                          <a:cs typeface="Helvetica"/>
                        </a:rPr>
                        <a:t>Populasi</a:t>
                      </a:r>
                      <a:endParaRPr lang="en-ID" sz="1400">
                        <a:effectLst/>
                        <a:latin typeface="Helvetica"/>
                        <a:ea typeface="Open Sans"/>
                        <a:cs typeface="Helvetica"/>
                      </a:endParaRP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/>
                          <a:ea typeface="Open Sans"/>
                          <a:cs typeface="Helvetica"/>
                        </a:rPr>
                        <a:t>Peminjam Investree</a:t>
                      </a: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330642"/>
                  </a:ext>
                </a:extLst>
              </a:tr>
              <a:tr h="312923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1">
                          <a:effectLst/>
                          <a:latin typeface="Helvetica"/>
                          <a:ea typeface="Open Sans"/>
                          <a:cs typeface="Helvetica"/>
                        </a:rPr>
                        <a:t>Populasi target</a:t>
                      </a: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  <a:ea typeface="Open Sans"/>
                          <a:cs typeface="Helvetica"/>
                        </a:rPr>
                        <a:t>Peminjam Investree yang menerima pembiayaan selama pandemi</a:t>
                      </a: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027554"/>
                  </a:ext>
                </a:extLst>
              </a:tr>
              <a:tr h="3590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  <a:ea typeface="Open Sans"/>
                          <a:cs typeface="Helvetica"/>
                        </a:rPr>
                        <a:t>Lokasi survei</a:t>
                      </a:r>
                      <a:endParaRPr lang="en-ID" sz="1400">
                        <a:effectLst/>
                        <a:latin typeface="Helvetica"/>
                        <a:ea typeface="Open Sans"/>
                        <a:cs typeface="Helvetica"/>
                      </a:endParaRP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0">
                          <a:effectLst/>
                          <a:latin typeface="Helvetica"/>
                          <a:ea typeface="Open Sans"/>
                          <a:cs typeface="Helvetica"/>
                        </a:rPr>
                        <a:t>Jabodetabek, D. I. Yogyakarta, Jawa Barat, Jawa Tengah, Jawa Timur, Luar Jawa</a:t>
                      </a:r>
                      <a:endParaRPr lang="en-US" sz="1400" i="0"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300135"/>
                  </a:ext>
                </a:extLst>
              </a:tr>
              <a:tr h="583774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  <a:ea typeface="Open Sans"/>
                          <a:cs typeface="Helvetica"/>
                        </a:rPr>
                        <a:t>Besaran dan pemilihan sampel</a:t>
                      </a:r>
                      <a:endParaRPr lang="en-ID" sz="1400">
                        <a:effectLst/>
                        <a:latin typeface="Helvetica"/>
                        <a:ea typeface="Open Sans"/>
                        <a:cs typeface="Helvetica"/>
                      </a:endParaRP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effectLst/>
                          <a:latin typeface="Helvetica"/>
                          <a:ea typeface="Open Sans"/>
                          <a:cs typeface="Helvetica"/>
                        </a:rPr>
                        <a:t>Sampel dipilih menggunakan metode </a:t>
                      </a:r>
                      <a:r>
                        <a:rPr lang="en-US" sz="1400" b="0" i="1" u="none" strike="noStrike" noProof="0">
                          <a:effectLst/>
                          <a:latin typeface="Helvetica"/>
                          <a:ea typeface="Open Sans"/>
                          <a:cs typeface="Helvetica"/>
                        </a:rPr>
                        <a:t>quota-sampling </a:t>
                      </a:r>
                      <a:r>
                        <a:rPr lang="en-US" sz="1400" b="0" i="0" u="none" strike="noStrike" noProof="0">
                          <a:effectLst/>
                          <a:latin typeface="Helvetica"/>
                          <a:ea typeface="Open Sans"/>
                          <a:cs typeface="Helvetica"/>
                        </a:rPr>
                        <a:t> dengan menentukan alokasi sampel, berdasarkan kategori skala usaha: Mikro, Kecil dan Menengah, dengan masing-masing ditentukan minimal 30 responden. Di masing-masing segmen, pengambilan sampel dilakukan secara acak.</a:t>
                      </a:r>
                      <a:endParaRPr lang="en-US" sz="1400">
                        <a:latin typeface="Helvetica"/>
                        <a:ea typeface="Open Sans"/>
                        <a:cs typeface="Helvetica"/>
                      </a:endParaRP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823522"/>
                  </a:ext>
                </a:extLst>
              </a:tr>
              <a:tr h="649922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  <a:ea typeface="Open Sans"/>
                          <a:cs typeface="Helvetica"/>
                        </a:rPr>
                        <a:t>Wawancara</a:t>
                      </a:r>
                      <a:endParaRPr lang="en-ID" sz="1400">
                        <a:effectLst/>
                        <a:latin typeface="Helvetica"/>
                        <a:ea typeface="Open Sans"/>
                        <a:cs typeface="Helvetica"/>
                      </a:endParaRP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  <a:ea typeface="Open Sans"/>
                          <a:cs typeface="Helvetica"/>
                        </a:rPr>
                        <a:t>Wawancara dilakukan secara tatap muka di Jabodetabek, Yogyakarta dan Magelang dan melalui telepon untuk responden di kota-kota lainnya. </a:t>
                      </a:r>
                      <a:endParaRPr lang="en-US" sz="1400">
                        <a:effectLst/>
                        <a:latin typeface="Helvetica"/>
                        <a:ea typeface="Open Sans"/>
                        <a:cs typeface="Helvetica"/>
                      </a:endParaRP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394292"/>
                  </a:ext>
                </a:extLst>
              </a:tr>
              <a:tr h="465982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  <a:ea typeface="Open Sans"/>
                          <a:cs typeface="Helvetica"/>
                        </a:rPr>
                        <a:t>Kedali mutu</a:t>
                      </a:r>
                      <a:endParaRPr lang="en-ID" sz="1400">
                        <a:effectLst/>
                        <a:latin typeface="Helvetica"/>
                        <a:ea typeface="Open Sans"/>
                        <a:cs typeface="Helvetica"/>
                      </a:endParaRP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  <a:ea typeface="Open Sans"/>
                          <a:cs typeface="Helvetica"/>
                        </a:rPr>
                        <a:t>Untuk memastikan kualitas survei, tim kami di Jakarta menelpon 50% responden untuk melakukan verifikasi jawaban-jawaban mereka</a:t>
                      </a:r>
                      <a:endParaRPr lang="en-US" sz="1400">
                        <a:effectLst/>
                        <a:latin typeface="Helvetica"/>
                        <a:ea typeface="Open Sans"/>
                        <a:cs typeface="Helvetica"/>
                      </a:endParaRP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419896"/>
                  </a:ext>
                </a:extLst>
              </a:tr>
              <a:tr h="453719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  <a:ea typeface="Open Sans"/>
                          <a:cs typeface="Helvetica"/>
                        </a:rPr>
                        <a:t>Periode survei</a:t>
                      </a:r>
                      <a:endParaRPr lang="en-ID" sz="1400">
                        <a:effectLst/>
                        <a:latin typeface="Helvetica"/>
                        <a:ea typeface="Open Sans"/>
                        <a:cs typeface="Helvetica"/>
                      </a:endParaRP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  <a:ea typeface="Open Sans"/>
                          <a:cs typeface="Helvetica"/>
                        </a:rPr>
                        <a:t>Tahap pertama: 22 November – 10 Desember 2021; Tahap kedua: 10 – 15 Desember 2021</a:t>
                      </a:r>
                      <a:endParaRPr lang="en-ID" sz="1400">
                        <a:effectLst/>
                        <a:latin typeface="Helvetica"/>
                        <a:ea typeface="Open Sans"/>
                        <a:cs typeface="Helvetica"/>
                      </a:endParaRP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090636"/>
                  </a:ext>
                </a:extLst>
              </a:tr>
              <a:tr h="622944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  <a:ea typeface="Open Sans"/>
                          <a:cs typeface="Helvetica"/>
                        </a:rPr>
                        <a:t>Profesional</a:t>
                      </a:r>
                      <a:endParaRPr lang="en-ID" sz="1400">
                        <a:effectLst/>
                        <a:latin typeface="Helvetica"/>
                        <a:ea typeface="Open Sans"/>
                        <a:cs typeface="Helvetica"/>
                      </a:endParaRP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  <a:ea typeface="Open Sans"/>
                          <a:cs typeface="Helvetica"/>
                        </a:rPr>
                        <a:t>Centre for Strategic and International Studies (CSIS) adalah ketua dan anggota Perhimpunan Survei Opini Publik Indonesia (PERSEPI).</a:t>
                      </a:r>
                      <a:endParaRPr lang="en-US" sz="1400">
                        <a:effectLst/>
                        <a:latin typeface="Helvetica"/>
                        <a:ea typeface="Open Sans"/>
                        <a:cs typeface="Helvetica"/>
                      </a:endParaRP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478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50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C592D-3F5B-4C21-BE97-203665A9A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911" y="311509"/>
            <a:ext cx="8978660" cy="739056"/>
          </a:xfrm>
        </p:spPr>
        <p:txBody>
          <a:bodyPr>
            <a:normAutofit/>
          </a:bodyPr>
          <a:lstStyle/>
          <a:p>
            <a:r>
              <a:rPr lang="en-ID" sz="2000" err="1"/>
              <a:t>Metodologi</a:t>
            </a:r>
            <a:r>
              <a:rPr lang="en-ID" sz="2000"/>
              <a:t> – </a:t>
            </a:r>
            <a:r>
              <a:rPr lang="en-ID" sz="2000" err="1"/>
              <a:t>Kualitatif</a:t>
            </a:r>
            <a:r>
              <a:rPr lang="en-ID" sz="200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0A558C-3710-4B47-8DAD-594721EF29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702351"/>
              </p:ext>
            </p:extLst>
          </p:nvPr>
        </p:nvGraphicFramePr>
        <p:xfrm>
          <a:off x="974911" y="1135594"/>
          <a:ext cx="9908241" cy="2739416"/>
        </p:xfrm>
        <a:graphic>
          <a:graphicData uri="http://schemas.openxmlformats.org/drawingml/2006/table">
            <a:tbl>
              <a:tblPr/>
              <a:tblGrid>
                <a:gridCol w="1786762">
                  <a:extLst>
                    <a:ext uri="{9D8B030D-6E8A-4147-A177-3AD203B41FA5}">
                      <a16:colId xmlns:a16="http://schemas.microsoft.com/office/drawing/2014/main" val="3848091591"/>
                    </a:ext>
                  </a:extLst>
                </a:gridCol>
                <a:gridCol w="8121479">
                  <a:extLst>
                    <a:ext uri="{9D8B030D-6E8A-4147-A177-3AD203B41FA5}">
                      <a16:colId xmlns:a16="http://schemas.microsoft.com/office/drawing/2014/main" val="14572568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Responden</a:t>
                      </a:r>
                      <a:endParaRPr lang="en-ID" sz="140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Peminjam Investree</a:t>
                      </a: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330642"/>
                  </a:ext>
                </a:extLst>
              </a:tr>
              <a:tr h="583774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Besaran dan pemilihan sampel</a:t>
                      </a: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 </a:t>
                      </a:r>
                      <a:r>
                        <a:rPr lang="en-US" sz="14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responden</a:t>
                      </a:r>
                      <a:r>
                        <a:rPr lang="en-US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yg</a:t>
                      </a:r>
                      <a:r>
                        <a:rPr lang="en-US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mewakili</a:t>
                      </a:r>
                      <a:r>
                        <a:rPr lang="en-US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Usaha </a:t>
                      </a:r>
                      <a:r>
                        <a:rPr lang="en-US" sz="14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Mikro</a:t>
                      </a:r>
                      <a:r>
                        <a:rPr lang="en-US" sz="14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, Kecil dan </a:t>
                      </a:r>
                      <a:r>
                        <a:rPr lang="en-US" sz="14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Menengah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Pemilihan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responden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dilakukan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dengan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mempertimbangkan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kriteria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berikut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: 1)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Pernah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mendapat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pinjaman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dari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bank, 2)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Tidak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pernah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menerima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pinjaman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dari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bank, dan 3)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Memiliki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ID" sz="1400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pinjaman</a:t>
                      </a:r>
                      <a:r>
                        <a:rPr lang="en-ID" sz="140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bank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823522"/>
                  </a:ext>
                </a:extLst>
              </a:tr>
              <a:tr h="649922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Wawancara</a:t>
                      </a:r>
                      <a:endParaRPr lang="en-ID" sz="140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kern="120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Wawancara dilakukan lewat zoom dan telepon </a:t>
                      </a:r>
                      <a:endParaRPr lang="en-US" sz="140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394292"/>
                  </a:ext>
                </a:extLst>
              </a:tr>
              <a:tr h="453719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Periode wawancara</a:t>
                      </a:r>
                      <a:endParaRPr lang="en-ID" sz="140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Februari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– 04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Maret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2022</a:t>
                      </a:r>
                      <a:endParaRPr lang="en-ID" sz="1400" dirty="0"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34889" marR="134889" marT="134889" marB="13488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090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623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1AD9-FD12-4946-A75D-5F8B90E85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err="1"/>
              <a:t>Demografi</a:t>
            </a:r>
            <a:endParaRPr lang="en-ID" sz="200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622C287-136D-4372-A197-2A174443F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18619"/>
              </p:ext>
            </p:extLst>
          </p:nvPr>
        </p:nvGraphicFramePr>
        <p:xfrm>
          <a:off x="914398" y="1377943"/>
          <a:ext cx="4448178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045">
                  <a:extLst>
                    <a:ext uri="{9D8B030D-6E8A-4147-A177-3AD203B41FA5}">
                      <a16:colId xmlns:a16="http://schemas.microsoft.com/office/drawing/2014/main" val="480977156"/>
                    </a:ext>
                  </a:extLst>
                </a:gridCol>
                <a:gridCol w="791263">
                  <a:extLst>
                    <a:ext uri="{9D8B030D-6E8A-4147-A177-3AD203B41FA5}">
                      <a16:colId xmlns:a16="http://schemas.microsoft.com/office/drawing/2014/main" val="1579482047"/>
                    </a:ext>
                  </a:extLst>
                </a:gridCol>
                <a:gridCol w="791263">
                  <a:extLst>
                    <a:ext uri="{9D8B030D-6E8A-4147-A177-3AD203B41FA5}">
                      <a16:colId xmlns:a16="http://schemas.microsoft.com/office/drawing/2014/main" val="2783966722"/>
                    </a:ext>
                  </a:extLst>
                </a:gridCol>
                <a:gridCol w="812649">
                  <a:extLst>
                    <a:ext uri="{9D8B030D-6E8A-4147-A177-3AD203B41FA5}">
                      <a16:colId xmlns:a16="http://schemas.microsoft.com/office/drawing/2014/main" val="2910087893"/>
                    </a:ext>
                  </a:extLst>
                </a:gridCol>
                <a:gridCol w="940958">
                  <a:extLst>
                    <a:ext uri="{9D8B030D-6E8A-4147-A177-3AD203B41FA5}">
                      <a16:colId xmlns:a16="http://schemas.microsoft.com/office/drawing/2014/main" val="3046224739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D" sz="1000" b="1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Produk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dk1"/>
                          </a:solidFill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Segmen peminjam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D" sz="1000" b="1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Total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49129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ID" sz="10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Products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b="1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Mikro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Kecil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b="1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Menengah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ID" sz="10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Grand Total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4686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i="1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AR Financing</a:t>
                      </a:r>
                      <a:endParaRPr lang="en-ID" sz="1000" b="0" i="1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54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27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b="1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81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33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i="1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AP Financing</a:t>
                      </a:r>
                      <a:endParaRPr lang="en-ID" sz="1000" b="0" i="1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9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b="1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9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1747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WCTL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8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b="1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9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9574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Ritel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164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12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b="1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176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6955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D" sz="1000" b="1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Total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b="1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164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b="1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74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b="1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37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b="1" u="none" strike="noStrike">
                          <a:effectLst/>
                          <a:latin typeface="Helvetica" panose="020B0604020202020204" pitchFamily="34" charset="0"/>
                          <a:ea typeface="Open Sans" panose="020B0606030504020204" pitchFamily="34" charset="0"/>
                          <a:cs typeface="Helvetica" panose="020B0604020202020204" pitchFamily="34" charset="0"/>
                        </a:rPr>
                        <a:t>275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Open Sans" panose="020B0606030504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962849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2ABC76-7A10-4E83-83EC-14B951EB95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706529"/>
              </p:ext>
            </p:extLst>
          </p:nvPr>
        </p:nvGraphicFramePr>
        <p:xfrm>
          <a:off x="5963987" y="1217679"/>
          <a:ext cx="4162425" cy="251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9AB5075-A8F7-43AE-BED2-376F0DB04D7E}"/>
              </a:ext>
            </a:extLst>
          </p:cNvPr>
          <p:cNvSpPr txBox="1"/>
          <p:nvPr/>
        </p:nvSpPr>
        <p:spPr>
          <a:xfrm>
            <a:off x="838200" y="1068227"/>
            <a:ext cx="2876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b="1" err="1">
                <a:latin typeface="Helvetica" panose="020B0604020202020204" pitchFamily="34" charset="0"/>
                <a:cs typeface="Helvetica" panose="020B0604020202020204" pitchFamily="34" charset="0"/>
              </a:rPr>
              <a:t>Distribusi</a:t>
            </a:r>
            <a:r>
              <a:rPr lang="en-ID" sz="1200" b="1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D" sz="1200" b="1" err="1">
                <a:latin typeface="Helvetica" panose="020B0604020202020204" pitchFamily="34" charset="0"/>
                <a:cs typeface="Helvetica" panose="020B0604020202020204" pitchFamily="34" charset="0"/>
              </a:rPr>
              <a:t>responden</a:t>
            </a:r>
            <a:endParaRPr lang="en-ID" sz="1200" b="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8570E6-951A-439B-8C12-981B983C27F1}"/>
              </a:ext>
            </a:extLst>
          </p:cNvPr>
          <p:cNvSpPr txBox="1"/>
          <p:nvPr/>
        </p:nvSpPr>
        <p:spPr>
          <a:xfrm>
            <a:off x="6313362" y="1039477"/>
            <a:ext cx="1514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b="1">
                <a:latin typeface="Helvetica" panose="020B0604020202020204" pitchFamily="34" charset="0"/>
                <a:cs typeface="Helvetica" panose="020B0604020202020204" pitchFamily="34" charset="0"/>
              </a:rPr>
              <a:t>Area </a:t>
            </a:r>
            <a:r>
              <a:rPr lang="en-ID" sz="1200" b="1" err="1">
                <a:latin typeface="Helvetica" panose="020B0604020202020204" pitchFamily="34" charset="0"/>
                <a:cs typeface="Helvetica" panose="020B0604020202020204" pitchFamily="34" charset="0"/>
              </a:rPr>
              <a:t>Responden</a:t>
            </a:r>
            <a:endParaRPr lang="en-ID" sz="1200" b="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829EB86-C67E-423A-A23A-2709AD86E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745875"/>
              </p:ext>
            </p:extLst>
          </p:nvPr>
        </p:nvGraphicFramePr>
        <p:xfrm>
          <a:off x="581023" y="4065513"/>
          <a:ext cx="1857375" cy="2187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41E7343-90B4-4956-A4E5-7BA961B767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415603"/>
              </p:ext>
            </p:extLst>
          </p:nvPr>
        </p:nvGraphicFramePr>
        <p:xfrm>
          <a:off x="2114550" y="4065512"/>
          <a:ext cx="1949200" cy="194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77D3049-A9A5-4BFE-B373-DDEC6E036C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181215"/>
              </p:ext>
            </p:extLst>
          </p:nvPr>
        </p:nvGraphicFramePr>
        <p:xfrm>
          <a:off x="3714750" y="4065513"/>
          <a:ext cx="2047875" cy="2187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0BD1941-9207-489F-B9A7-1055A0A29A63}"/>
              </a:ext>
            </a:extLst>
          </p:cNvPr>
          <p:cNvSpPr txBox="1"/>
          <p:nvPr/>
        </p:nvSpPr>
        <p:spPr>
          <a:xfrm>
            <a:off x="838199" y="3785833"/>
            <a:ext cx="3849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b="1">
                <a:latin typeface="Helvetica" panose="020B0604020202020204" pitchFamily="34" charset="0"/>
                <a:cs typeface="Helvetica" panose="020B0604020202020204" pitchFamily="34" charset="0"/>
              </a:rPr>
              <a:t>Gender </a:t>
            </a:r>
            <a:r>
              <a:rPr lang="en-ID" sz="1200" b="1" err="1">
                <a:latin typeface="Helvetica" panose="020B0604020202020204" pitchFamily="34" charset="0"/>
                <a:cs typeface="Helvetica" panose="020B0604020202020204" pitchFamily="34" charset="0"/>
              </a:rPr>
              <a:t>berdasarkan</a:t>
            </a:r>
            <a:r>
              <a:rPr lang="en-ID" sz="1200" b="1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D" sz="1200" b="1" err="1">
                <a:latin typeface="Helvetica" panose="020B0604020202020204" pitchFamily="34" charset="0"/>
                <a:cs typeface="Helvetica" panose="020B0604020202020204" pitchFamily="34" charset="0"/>
              </a:rPr>
              <a:t>segmen</a:t>
            </a:r>
            <a:r>
              <a:rPr lang="en-ID" sz="1200" b="1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D" sz="1200" b="1" err="1">
                <a:latin typeface="Helvetica" panose="020B0604020202020204" pitchFamily="34" charset="0"/>
                <a:cs typeface="Helvetica" panose="020B0604020202020204" pitchFamily="34" charset="0"/>
              </a:rPr>
              <a:t>peminjam</a:t>
            </a:r>
            <a:r>
              <a:rPr lang="en-ID" sz="1200" b="1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n-ID" sz="1200" b="1" err="1">
                <a:latin typeface="Helvetica" panose="020B0604020202020204" pitchFamily="34" charset="0"/>
                <a:cs typeface="Helvetica" panose="020B0604020202020204" pitchFamily="34" charset="0"/>
              </a:rPr>
              <a:t>pemilik</a:t>
            </a:r>
            <a:r>
              <a:rPr lang="en-ID" sz="1200" b="1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725BE39-E533-4714-84FF-991DB772EB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366956"/>
              </p:ext>
            </p:extLst>
          </p:nvPr>
        </p:nvGraphicFramePr>
        <p:xfrm>
          <a:off x="6096000" y="4031815"/>
          <a:ext cx="1949200" cy="191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0239C48-97B8-4B3E-BBE7-86D5DE890B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490472"/>
              </p:ext>
            </p:extLst>
          </p:nvPr>
        </p:nvGraphicFramePr>
        <p:xfrm>
          <a:off x="7810500" y="4031815"/>
          <a:ext cx="1917496" cy="191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1D1C124-67BE-452B-B04A-10EE621CCC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654888"/>
              </p:ext>
            </p:extLst>
          </p:nvPr>
        </p:nvGraphicFramePr>
        <p:xfrm>
          <a:off x="9606856" y="4031815"/>
          <a:ext cx="1835640" cy="191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18034AD-08C9-4CAB-A0E9-0EBB5B3AB55E}"/>
              </a:ext>
            </a:extLst>
          </p:cNvPr>
          <p:cNvSpPr txBox="1"/>
          <p:nvPr/>
        </p:nvSpPr>
        <p:spPr>
          <a:xfrm>
            <a:off x="6095999" y="3785833"/>
            <a:ext cx="4631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b="1">
                <a:latin typeface="Helvetica" panose="020B0604020202020204" pitchFamily="34" charset="0"/>
                <a:cs typeface="Helvetica" panose="020B0604020202020204" pitchFamily="34" charset="0"/>
              </a:rPr>
              <a:t>Tingkat Pendidikan </a:t>
            </a:r>
            <a:r>
              <a:rPr lang="en-ID" sz="1200" b="1" err="1">
                <a:latin typeface="Helvetica" panose="020B0604020202020204" pitchFamily="34" charset="0"/>
                <a:cs typeface="Helvetica" panose="020B0604020202020204" pitchFamily="34" charset="0"/>
              </a:rPr>
              <a:t>berdasarkan</a:t>
            </a:r>
            <a:r>
              <a:rPr lang="en-ID" sz="1200" b="1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D" sz="1200" b="1" err="1">
                <a:latin typeface="Helvetica" panose="020B0604020202020204" pitchFamily="34" charset="0"/>
                <a:cs typeface="Helvetica" panose="020B0604020202020204" pitchFamily="34" charset="0"/>
              </a:rPr>
              <a:t>segmen</a:t>
            </a:r>
            <a:r>
              <a:rPr lang="en-ID" sz="1200" b="1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D" sz="1200" b="1" err="1">
                <a:latin typeface="Helvetica" panose="020B0604020202020204" pitchFamily="34" charset="0"/>
                <a:cs typeface="Helvetica" panose="020B0604020202020204" pitchFamily="34" charset="0"/>
              </a:rPr>
              <a:t>peminjam</a:t>
            </a:r>
            <a:r>
              <a:rPr lang="en-ID" sz="1200" b="1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n-ID" sz="1200" b="1" err="1">
                <a:latin typeface="Helvetica" panose="020B0604020202020204" pitchFamily="34" charset="0"/>
                <a:cs typeface="Helvetica" panose="020B0604020202020204" pitchFamily="34" charset="0"/>
              </a:rPr>
              <a:t>pemilik</a:t>
            </a:r>
            <a:r>
              <a:rPr lang="en-ID" sz="1200" b="1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D7C75E5C-41C7-4089-B908-44F59B80E896}"/>
              </a:ext>
            </a:extLst>
          </p:cNvPr>
          <p:cNvSpPr txBox="1">
            <a:spLocks/>
          </p:cNvSpPr>
          <p:nvPr/>
        </p:nvSpPr>
        <p:spPr>
          <a:xfrm>
            <a:off x="838200" y="3068638"/>
            <a:ext cx="4524376" cy="5528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*</a:t>
            </a:r>
            <a:r>
              <a:rPr lang="en-US" sz="1100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Mikro</a:t>
            </a:r>
            <a:r>
              <a:rPr lang="en-US" sz="11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: </a:t>
            </a:r>
            <a:r>
              <a:rPr lang="en-US" sz="1100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pinjaman</a:t>
            </a:r>
            <a:r>
              <a:rPr lang="en-US" sz="11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di </a:t>
            </a:r>
            <a:r>
              <a:rPr lang="en-US" sz="1100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bawah</a:t>
            </a:r>
            <a:r>
              <a:rPr lang="en-US" sz="11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Rp 4,5 </a:t>
            </a:r>
            <a:r>
              <a:rPr lang="en-US" sz="1100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juta</a:t>
            </a:r>
            <a:r>
              <a:rPr lang="en-US" sz="11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per </a:t>
            </a:r>
            <a:r>
              <a:rPr lang="en-US" sz="1100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tahun</a:t>
            </a:r>
            <a:endParaRPr lang="en-US" sz="11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*Kecil: </a:t>
            </a:r>
            <a:r>
              <a:rPr lang="en-US" sz="1100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pinjaman</a:t>
            </a:r>
            <a:r>
              <a:rPr lang="en-US" sz="11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di </a:t>
            </a:r>
            <a:r>
              <a:rPr lang="en-US" sz="1100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bawah</a:t>
            </a:r>
            <a:r>
              <a:rPr lang="en-US" sz="11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Rp 5,5 </a:t>
            </a:r>
            <a:r>
              <a:rPr lang="en-US" sz="1100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miliar</a:t>
            </a:r>
            <a:r>
              <a:rPr lang="en-US" sz="11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per </a:t>
            </a:r>
            <a:r>
              <a:rPr lang="en-US" sz="1100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tahun</a:t>
            </a:r>
            <a:endParaRPr lang="en-US" sz="11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*</a:t>
            </a:r>
            <a:r>
              <a:rPr lang="en-US" sz="1100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Menengah</a:t>
            </a:r>
            <a:r>
              <a:rPr lang="en-US" sz="11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: </a:t>
            </a:r>
            <a:r>
              <a:rPr lang="en-US" sz="1100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pinjaman</a:t>
            </a:r>
            <a:r>
              <a:rPr lang="en-US" sz="11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di </a:t>
            </a:r>
            <a:r>
              <a:rPr lang="en-US" sz="1100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atas</a:t>
            </a:r>
            <a:r>
              <a:rPr lang="en-US" sz="11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Rp 5,5 </a:t>
            </a:r>
            <a:r>
              <a:rPr lang="en-US" sz="1100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miliar</a:t>
            </a:r>
            <a:r>
              <a:rPr lang="en-US" sz="11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per </a:t>
            </a:r>
            <a:r>
              <a:rPr lang="en-US" sz="1100" dirty="0" err="1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tahun</a:t>
            </a:r>
            <a:endParaRPr lang="id-ID" sz="11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FA94C1-98FA-480B-8EB0-5FF6E37EB354}"/>
              </a:ext>
            </a:extLst>
          </p:cNvPr>
          <p:cNvSpPr/>
          <p:nvPr/>
        </p:nvSpPr>
        <p:spPr>
          <a:xfrm>
            <a:off x="2385292" y="6034578"/>
            <a:ext cx="7200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E11A2C-F5CC-41B8-BECB-27DC55BB36EB}"/>
              </a:ext>
            </a:extLst>
          </p:cNvPr>
          <p:cNvSpPr txBox="1"/>
          <p:nvPr/>
        </p:nvSpPr>
        <p:spPr>
          <a:xfrm>
            <a:off x="2412583" y="5943765"/>
            <a:ext cx="654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Laki-laki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E8945F-EDA0-44FA-8914-458CE8249124}"/>
              </a:ext>
            </a:extLst>
          </p:cNvPr>
          <p:cNvSpPr/>
          <p:nvPr/>
        </p:nvSpPr>
        <p:spPr>
          <a:xfrm>
            <a:off x="3161349" y="6038074"/>
            <a:ext cx="72000" cy="72000"/>
          </a:xfrm>
          <a:prstGeom prst="rect">
            <a:avLst/>
          </a:prstGeom>
          <a:solidFill>
            <a:srgbClr val="EDC275"/>
          </a:solidFill>
          <a:ln>
            <a:solidFill>
              <a:srgbClr val="EDC2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AB161A-14E4-4923-9949-BF5FEA44405E}"/>
              </a:ext>
            </a:extLst>
          </p:cNvPr>
          <p:cNvSpPr txBox="1"/>
          <p:nvPr/>
        </p:nvSpPr>
        <p:spPr>
          <a:xfrm>
            <a:off x="3188640" y="5957149"/>
            <a:ext cx="993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Helvetica" panose="020B0604020202020204" pitchFamily="34" charset="0"/>
                <a:cs typeface="Helvetica" panose="020B0604020202020204" pitchFamily="34" charset="0"/>
              </a:rPr>
              <a:t>Perempuan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EC5C1D-CC7E-4CCD-AE41-E3976E1136A9}"/>
              </a:ext>
            </a:extLst>
          </p:cNvPr>
          <p:cNvSpPr/>
          <p:nvPr/>
        </p:nvSpPr>
        <p:spPr>
          <a:xfrm>
            <a:off x="6946044" y="5911467"/>
            <a:ext cx="7200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C4DF0B-2258-4F51-BB9C-C3163DAA65CA}"/>
              </a:ext>
            </a:extLst>
          </p:cNvPr>
          <p:cNvSpPr txBox="1"/>
          <p:nvPr/>
        </p:nvSpPr>
        <p:spPr>
          <a:xfrm>
            <a:off x="6973335" y="5820654"/>
            <a:ext cx="10502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Helvetica" panose="020B0604020202020204" pitchFamily="34" charset="0"/>
                <a:cs typeface="Helvetica" panose="020B0604020202020204" pitchFamily="34" charset="0"/>
              </a:rPr>
              <a:t>Tidak Lulus SD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9D2B2A-0F81-40DF-981E-31754C2F04BB}"/>
              </a:ext>
            </a:extLst>
          </p:cNvPr>
          <p:cNvSpPr/>
          <p:nvPr/>
        </p:nvSpPr>
        <p:spPr>
          <a:xfrm>
            <a:off x="6946044" y="6195816"/>
            <a:ext cx="7200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99FE30-2A24-4202-868A-4F795DDF1A92}"/>
              </a:ext>
            </a:extLst>
          </p:cNvPr>
          <p:cNvSpPr txBox="1"/>
          <p:nvPr/>
        </p:nvSpPr>
        <p:spPr>
          <a:xfrm>
            <a:off x="6973335" y="6105003"/>
            <a:ext cx="979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Lulusam</a:t>
            </a:r>
            <a:r>
              <a:rPr lang="en-US" sz="1000">
                <a:latin typeface="Helvetica" panose="020B0604020202020204" pitchFamily="34" charset="0"/>
                <a:cs typeface="Helvetica" panose="020B0604020202020204" pitchFamily="34" charset="0"/>
              </a:rPr>
              <a:t> SMP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BA3586C-C65D-4F56-98E7-526B9FF273B5}"/>
              </a:ext>
            </a:extLst>
          </p:cNvPr>
          <p:cNvSpPr/>
          <p:nvPr/>
        </p:nvSpPr>
        <p:spPr>
          <a:xfrm>
            <a:off x="8344375" y="5911467"/>
            <a:ext cx="72000" cy="72000"/>
          </a:xfrm>
          <a:prstGeom prst="rect">
            <a:avLst/>
          </a:prstGeom>
          <a:solidFill>
            <a:srgbClr val="EDC275"/>
          </a:solidFill>
          <a:ln>
            <a:solidFill>
              <a:srgbClr val="EDC2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129F4F-5F3D-426A-9B18-730997957494}"/>
              </a:ext>
            </a:extLst>
          </p:cNvPr>
          <p:cNvSpPr txBox="1"/>
          <p:nvPr/>
        </p:nvSpPr>
        <p:spPr>
          <a:xfrm>
            <a:off x="8371666" y="5820654"/>
            <a:ext cx="8435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Lulusan</a:t>
            </a:r>
            <a:r>
              <a:rPr lang="en-US" sz="1000">
                <a:latin typeface="Helvetica" panose="020B0604020202020204" pitchFamily="34" charset="0"/>
                <a:cs typeface="Helvetica" panose="020B0604020202020204" pitchFamily="34" charset="0"/>
              </a:rPr>
              <a:t> SD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DC7E4F-2F58-4A8A-98BB-597A83352108}"/>
              </a:ext>
            </a:extLst>
          </p:cNvPr>
          <p:cNvSpPr/>
          <p:nvPr/>
        </p:nvSpPr>
        <p:spPr>
          <a:xfrm>
            <a:off x="8344375" y="6195816"/>
            <a:ext cx="72000" cy="72000"/>
          </a:xfrm>
          <a:prstGeom prst="rect">
            <a:avLst/>
          </a:prstGeom>
          <a:solidFill>
            <a:srgbClr val="578BA5"/>
          </a:solidFill>
          <a:ln>
            <a:solidFill>
              <a:srgbClr val="578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18166C-A01C-42A8-B27C-F4288F88D00C}"/>
              </a:ext>
            </a:extLst>
          </p:cNvPr>
          <p:cNvSpPr txBox="1"/>
          <p:nvPr/>
        </p:nvSpPr>
        <p:spPr>
          <a:xfrm>
            <a:off x="8371666" y="6105003"/>
            <a:ext cx="942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Lulusan</a:t>
            </a:r>
            <a:r>
              <a:rPr lang="en-US" sz="1000">
                <a:latin typeface="Helvetica" panose="020B0604020202020204" pitchFamily="34" charset="0"/>
                <a:cs typeface="Helvetica" panose="020B0604020202020204" pitchFamily="34" charset="0"/>
              </a:rPr>
              <a:t> SMA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AEF579E-0FAA-4FE6-8B9A-B8691E9AB963}"/>
              </a:ext>
            </a:extLst>
          </p:cNvPr>
          <p:cNvSpPr/>
          <p:nvPr/>
        </p:nvSpPr>
        <p:spPr>
          <a:xfrm>
            <a:off x="9746247" y="5905217"/>
            <a:ext cx="72000" cy="72000"/>
          </a:xfrm>
          <a:prstGeom prst="rect">
            <a:avLst/>
          </a:prstGeom>
          <a:solidFill>
            <a:srgbClr val="578BA5"/>
          </a:solidFill>
          <a:ln>
            <a:solidFill>
              <a:srgbClr val="578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0672C2-F6B8-43B5-87C1-8A61FB97D154}"/>
              </a:ext>
            </a:extLst>
          </p:cNvPr>
          <p:cNvSpPr txBox="1"/>
          <p:nvPr/>
        </p:nvSpPr>
        <p:spPr>
          <a:xfrm>
            <a:off x="9773538" y="5814404"/>
            <a:ext cx="654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Helvetica" panose="020B0604020202020204" pitchFamily="34" charset="0"/>
                <a:cs typeface="Helvetica" panose="020B0604020202020204" pitchFamily="34" charset="0"/>
              </a:rPr>
              <a:t>Diploma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1B1262-B7F0-4725-A7D0-E9AEE9297DFE}"/>
              </a:ext>
            </a:extLst>
          </p:cNvPr>
          <p:cNvSpPr/>
          <p:nvPr/>
        </p:nvSpPr>
        <p:spPr>
          <a:xfrm>
            <a:off x="9746247" y="6189566"/>
            <a:ext cx="72000" cy="72000"/>
          </a:xfrm>
          <a:prstGeom prst="rect">
            <a:avLst/>
          </a:prstGeom>
          <a:solidFill>
            <a:srgbClr val="5E825C"/>
          </a:solidFill>
          <a:ln>
            <a:solidFill>
              <a:srgbClr val="5E8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7585AF-9ED9-4AB8-9C71-C1B3712E4137}"/>
              </a:ext>
            </a:extLst>
          </p:cNvPr>
          <p:cNvSpPr txBox="1"/>
          <p:nvPr/>
        </p:nvSpPr>
        <p:spPr>
          <a:xfrm>
            <a:off x="9773538" y="6098753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err="1">
                <a:latin typeface="Helvetica" panose="020B0604020202020204" pitchFamily="34" charset="0"/>
                <a:cs typeface="Helvetica" panose="020B0604020202020204" pitchFamily="34" charset="0"/>
              </a:rPr>
              <a:t>Lulusan</a:t>
            </a:r>
            <a:r>
              <a:rPr lang="en-US" sz="1000">
                <a:latin typeface="Helvetica" panose="020B0604020202020204" pitchFamily="34" charset="0"/>
                <a:cs typeface="Helvetica" panose="020B0604020202020204" pitchFamily="34" charset="0"/>
              </a:rPr>
              <a:t> S1</a:t>
            </a:r>
            <a:endParaRPr lang="en-ID" sz="1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0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city&#10;&#10;Description automatically generated">
            <a:extLst>
              <a:ext uri="{FF2B5EF4-FFF2-40B4-BE49-F238E27FC236}">
                <a16:creationId xmlns:a16="http://schemas.microsoft.com/office/drawing/2014/main" id="{53679CB4-7CE4-4661-92F9-409D15ECF1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59682" r="13063" b="23390"/>
          <a:stretch/>
        </p:blipFill>
        <p:spPr>
          <a:xfrm>
            <a:off x="1342736" y="2680493"/>
            <a:ext cx="9245601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DD3F2D-64EF-4AFA-8066-2D5D75C2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247" y="2680493"/>
            <a:ext cx="8375506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Helvetica"/>
                <a:ea typeface="Open Sans"/>
                <a:cs typeface="Helvetica"/>
              </a:rPr>
              <a:t>Dampak</a:t>
            </a:r>
            <a:r>
              <a:rPr lang="en-US" sz="3200" dirty="0">
                <a:solidFill>
                  <a:schemeClr val="bg1"/>
                </a:solidFill>
                <a:latin typeface="Helvetica"/>
                <a:ea typeface="Open Sans"/>
                <a:cs typeface="Helvetica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elvetica"/>
                <a:ea typeface="Open Sans"/>
                <a:cs typeface="Helvetica"/>
              </a:rPr>
              <a:t>ekonomi</a:t>
            </a:r>
            <a:r>
              <a:rPr lang="en-US" sz="3200" dirty="0">
                <a:solidFill>
                  <a:schemeClr val="bg1"/>
                </a:solidFill>
                <a:latin typeface="Helvetica"/>
                <a:ea typeface="Open Sans"/>
                <a:cs typeface="Helvetica"/>
              </a:rPr>
              <a:t> Investree </a:t>
            </a:r>
            <a:r>
              <a:rPr lang="en-US" sz="3200" dirty="0" err="1">
                <a:solidFill>
                  <a:schemeClr val="bg1"/>
                </a:solidFill>
                <a:latin typeface="Helvetica"/>
                <a:ea typeface="Open Sans"/>
                <a:cs typeface="Helvetica"/>
              </a:rPr>
              <a:t>terhadap</a:t>
            </a:r>
            <a:r>
              <a:rPr lang="en-US" sz="3200" dirty="0">
                <a:solidFill>
                  <a:schemeClr val="bg1"/>
                </a:solidFill>
                <a:latin typeface="Helvetica"/>
                <a:ea typeface="Open Sans"/>
                <a:cs typeface="Helvetica"/>
              </a:rPr>
              <a:t> UMKM</a:t>
            </a:r>
            <a:endParaRPr lang="en-ID" sz="3200" b="1" dirty="0">
              <a:solidFill>
                <a:schemeClr val="bg1"/>
              </a:solidFill>
              <a:latin typeface="Helvetica"/>
              <a:ea typeface="Open Sans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0409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D3F2D-64EF-4AFA-8066-2D5D75C2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663" y="2458364"/>
            <a:ext cx="10045700" cy="1325563"/>
          </a:xfrm>
        </p:spPr>
        <p:txBody>
          <a:bodyPr>
            <a:normAutofit/>
          </a:bodyPr>
          <a:lstStyle/>
          <a:p>
            <a:r>
              <a:rPr lang="en-US" sz="3200" err="1">
                <a:latin typeface="Helvetica"/>
                <a:ea typeface="Open Sans"/>
                <a:cs typeface="Helvetica"/>
              </a:rPr>
              <a:t>Keuangan</a:t>
            </a:r>
            <a:endParaRPr lang="en-ID" sz="3200" b="1">
              <a:latin typeface="Helvetica"/>
              <a:ea typeface="Open Sans"/>
              <a:cs typeface="Helvetica"/>
            </a:endParaRPr>
          </a:p>
        </p:txBody>
      </p:sp>
      <p:pic>
        <p:nvPicPr>
          <p:cNvPr id="3" name="Picture 2" descr="A large city&#10;&#10;Description automatically generated">
            <a:extLst>
              <a:ext uri="{FF2B5EF4-FFF2-40B4-BE49-F238E27FC236}">
                <a16:creationId xmlns:a16="http://schemas.microsoft.com/office/drawing/2014/main" id="{98B599F4-81FC-43B7-8C4D-90BC4C44D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59682" r="13063" b="23390"/>
          <a:stretch/>
        </p:blipFill>
        <p:spPr>
          <a:xfrm>
            <a:off x="0" y="2721945"/>
            <a:ext cx="1308100" cy="79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62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247"/>
      </a:accent1>
      <a:accent2>
        <a:srgbClr val="EDC275"/>
      </a:accent2>
      <a:accent3>
        <a:srgbClr val="5CBEEC"/>
      </a:accent3>
      <a:accent4>
        <a:srgbClr val="578BA5"/>
      </a:accent4>
      <a:accent5>
        <a:srgbClr val="376A96"/>
      </a:accent5>
      <a:accent6>
        <a:srgbClr val="5E825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3151</Words>
  <Application>Microsoft Office PowerPoint</Application>
  <PresentationFormat>Widescreen</PresentationFormat>
  <Paragraphs>469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Helvetica</vt:lpstr>
      <vt:lpstr>Open Sans</vt:lpstr>
      <vt:lpstr>Office Theme</vt:lpstr>
      <vt:lpstr>PowerPoint Presentation</vt:lpstr>
      <vt:lpstr>Latar Belakang Penelitian: Dampak Pandemi terhadap UMKM</vt:lpstr>
      <vt:lpstr>Hampir semua UMKM mengalami penurunan pendapatan akibat pandemi dengan biaya tetap sebagai tantangan utama</vt:lpstr>
      <vt:lpstr>Studi: Dampak Investree terhadap ketahanan UMKM di masa pandemi COVID-19</vt:lpstr>
      <vt:lpstr>Metodologi – Kuantitatif</vt:lpstr>
      <vt:lpstr>Metodologi – Kualitatif </vt:lpstr>
      <vt:lpstr>Demografi</vt:lpstr>
      <vt:lpstr>Dampak ekonomi Investree terhadap UMKM</vt:lpstr>
      <vt:lpstr>Keuangan</vt:lpstr>
      <vt:lpstr> 60% peminjam mikro terdampak pandemi terbantu untuk bangkit 96% peminjam mikro mampu mempertahankan atau meningkatkan pendapatan mereka di masa pandemi </vt:lpstr>
      <vt:lpstr>Kisah Ibu Karin (nama samaran)</vt:lpstr>
      <vt:lpstr>Tenaga kerja</vt:lpstr>
      <vt:lpstr>Peminjam kecil-menengah yang memberhentikan pekerja di awal pandemi mampu membuka kesempatan kerja setelah menerima pinjaman dari Investree</vt:lpstr>
      <vt:lpstr>Kisah PT Holin Indo Persada &amp; PT FIS Sejahtera</vt:lpstr>
      <vt:lpstr>Inklusi finansial</vt:lpstr>
      <vt:lpstr>Investree mendukung inklusi finansial dengan memberikan akses pada 39% peminjam untuk mendapatkan pembiayaan pertama mereka.</vt:lpstr>
      <vt:lpstr>Kisah PT Gesits Bali Pratama</vt:lpstr>
      <vt:lpstr>Penyesuaian (pivot) usaha</vt:lpstr>
      <vt:lpstr>Akses pinjaman dari Investree memungkinkan peminjam untuk menawarkan produk baru dan bahkan beralih bidang usaha, untuk bertahan di tengah pandemi.</vt:lpstr>
      <vt:lpstr>Kisah The Lax Shop</vt:lpstr>
      <vt:lpstr>Dampak non-ekonomi Investree terhadap UMKM</vt:lpstr>
      <vt:lpstr>Modal sosial</vt:lpstr>
      <vt:lpstr>Kemitraan Investree dengan Gramindo memungkinkan peminjam untuk mendapatkan dukungan finansial, mental, dan sosial, di antara keuntungan lainnya.</vt:lpstr>
      <vt:lpstr>Kisah Ibu Riri &amp; Ibu Karin</vt:lpstr>
      <vt:lpstr>Modal psikologis</vt:lpstr>
      <vt:lpstr>Akses pembiayaan dari Investree meningkatkan modal psikologis dari peminjam Investree di semua aspek, utamanya keyakinan diri, yakni kemampuan mereka untuk mengatasi kesulitan.</vt:lpstr>
      <vt:lpstr>Kisah PT Holin Indo Persada &amp; Ibu Riri</vt:lpstr>
      <vt:lpstr>Kualitas hidup</vt:lpstr>
      <vt:lpstr> Para peminjam mikro mengalami peningkatan kualitas hidup paling banyak (17%), sementara peminjam menengah menikmati kualitas hidup terbaik dengan 8,2 poin secara keseluruhan.</vt:lpstr>
      <vt:lpstr>Kisah PT Holin Indo Persada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Tenggara Strategics</dc:creator>
  <cp:lastModifiedBy>Tenggara Strategics</cp:lastModifiedBy>
  <cp:revision>16</cp:revision>
  <dcterms:created xsi:type="dcterms:W3CDTF">2019-02-07T03:35:43Z</dcterms:created>
  <dcterms:modified xsi:type="dcterms:W3CDTF">2022-04-04T06:58:07Z</dcterms:modified>
</cp:coreProperties>
</file>